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28"/>
  </p:notesMasterIdLst>
  <p:sldIdLst>
    <p:sldId id="360" r:id="rId3"/>
    <p:sldId id="364" r:id="rId4"/>
    <p:sldId id="367" r:id="rId5"/>
    <p:sldId id="377" r:id="rId6"/>
    <p:sldId id="365" r:id="rId7"/>
    <p:sldId id="369" r:id="rId8"/>
    <p:sldId id="370" r:id="rId9"/>
    <p:sldId id="371" r:id="rId10"/>
    <p:sldId id="372" r:id="rId11"/>
    <p:sldId id="373" r:id="rId12"/>
    <p:sldId id="374" r:id="rId13"/>
    <p:sldId id="378" r:id="rId14"/>
    <p:sldId id="361" r:id="rId15"/>
    <p:sldId id="376" r:id="rId16"/>
    <p:sldId id="379" r:id="rId17"/>
    <p:sldId id="380" r:id="rId18"/>
    <p:sldId id="381" r:id="rId19"/>
    <p:sldId id="382" r:id="rId20"/>
    <p:sldId id="375" r:id="rId21"/>
    <p:sldId id="384" r:id="rId22"/>
    <p:sldId id="386" r:id="rId23"/>
    <p:sldId id="385" r:id="rId24"/>
    <p:sldId id="383" r:id="rId25"/>
    <p:sldId id="366" r:id="rId26"/>
    <p:sldId id="35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D1E"/>
    <a:srgbClr val="9013FE"/>
    <a:srgbClr val="1F90CC"/>
    <a:srgbClr val="434343"/>
    <a:srgbClr val="C40E02"/>
    <a:srgbClr val="FFFFFF"/>
    <a:srgbClr val="49CB40"/>
    <a:srgbClr val="C50E1F"/>
    <a:srgbClr val="B2B2B2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1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67" y="1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03.06.2025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-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3">
            <a:extLst>
              <a:ext uri="{FF2B5EF4-FFF2-40B4-BE49-F238E27FC236}">
                <a16:creationId xmlns:a16="http://schemas.microsoft.com/office/drawing/2014/main" id="{9A036687-F2BF-7B4C-A352-6E1D355D12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6479" y="1260572"/>
            <a:ext cx="8885359" cy="3273604"/>
          </a:xfrm>
          <a:custGeom>
            <a:avLst/>
            <a:gdLst>
              <a:gd name="connsiteX0" fmla="*/ 0 w 8328660"/>
              <a:gd name="connsiteY0" fmla="*/ 0 h 3143274"/>
              <a:gd name="connsiteX1" fmla="*/ 8328660 w 8328660"/>
              <a:gd name="connsiteY1" fmla="*/ 0 h 3143274"/>
              <a:gd name="connsiteX2" fmla="*/ 8328660 w 8328660"/>
              <a:gd name="connsiteY2" fmla="*/ 3143274 h 3143274"/>
              <a:gd name="connsiteX3" fmla="*/ 0 w 8328660"/>
              <a:gd name="connsiteY3" fmla="*/ 3143274 h 3143274"/>
              <a:gd name="connsiteX4" fmla="*/ 0 w 8328660"/>
              <a:gd name="connsiteY4" fmla="*/ 0 h 314327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8660 w 8336280"/>
              <a:gd name="connsiteY2" fmla="*/ 374525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601980 h 3745254"/>
              <a:gd name="connsiteX1" fmla="*/ 8336280 w 8336280"/>
              <a:gd name="connsiteY1" fmla="*/ 0 h 3745254"/>
              <a:gd name="connsiteX2" fmla="*/ 8321040 w 8336280"/>
              <a:gd name="connsiteY2" fmla="*/ 3242334 h 3745254"/>
              <a:gd name="connsiteX3" fmla="*/ 0 w 8336280"/>
              <a:gd name="connsiteY3" fmla="*/ 3745254 h 3745254"/>
              <a:gd name="connsiteX4" fmla="*/ 0 w 8336280"/>
              <a:gd name="connsiteY4" fmla="*/ 601980 h 3745254"/>
              <a:gd name="connsiteX0" fmla="*/ 0 w 8336280"/>
              <a:gd name="connsiteY0" fmla="*/ 286029 h 3429303"/>
              <a:gd name="connsiteX1" fmla="*/ 8336280 w 8336280"/>
              <a:gd name="connsiteY1" fmla="*/ 0 h 3429303"/>
              <a:gd name="connsiteX2" fmla="*/ 8321040 w 8336280"/>
              <a:gd name="connsiteY2" fmla="*/ 2926383 h 3429303"/>
              <a:gd name="connsiteX3" fmla="*/ 0 w 8336280"/>
              <a:gd name="connsiteY3" fmla="*/ 3429303 h 3429303"/>
              <a:gd name="connsiteX4" fmla="*/ 0 w 8336280"/>
              <a:gd name="connsiteY4" fmla="*/ 286029 h 3429303"/>
              <a:gd name="connsiteX0" fmla="*/ 0 w 8339997"/>
              <a:gd name="connsiteY0" fmla="*/ 312049 h 3429303"/>
              <a:gd name="connsiteX1" fmla="*/ 8339997 w 8339997"/>
              <a:gd name="connsiteY1" fmla="*/ 0 h 3429303"/>
              <a:gd name="connsiteX2" fmla="*/ 8324757 w 8339997"/>
              <a:gd name="connsiteY2" fmla="*/ 2926383 h 3429303"/>
              <a:gd name="connsiteX3" fmla="*/ 3717 w 8339997"/>
              <a:gd name="connsiteY3" fmla="*/ 3429303 h 3429303"/>
              <a:gd name="connsiteX4" fmla="*/ 0 w 8339997"/>
              <a:gd name="connsiteY4" fmla="*/ 312049 h 3429303"/>
              <a:gd name="connsiteX0" fmla="*/ 0 w 8343172"/>
              <a:gd name="connsiteY0" fmla="*/ 305699 h 3429303"/>
              <a:gd name="connsiteX1" fmla="*/ 8343172 w 8343172"/>
              <a:gd name="connsiteY1" fmla="*/ 0 h 3429303"/>
              <a:gd name="connsiteX2" fmla="*/ 8327932 w 8343172"/>
              <a:gd name="connsiteY2" fmla="*/ 2926383 h 3429303"/>
              <a:gd name="connsiteX3" fmla="*/ 6892 w 8343172"/>
              <a:gd name="connsiteY3" fmla="*/ 3429303 h 3429303"/>
              <a:gd name="connsiteX4" fmla="*/ 0 w 8343172"/>
              <a:gd name="connsiteY4" fmla="*/ 305699 h 3429303"/>
              <a:gd name="connsiteX0" fmla="*/ 0 w 8349522"/>
              <a:gd name="connsiteY0" fmla="*/ 30887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8874 h 3429303"/>
              <a:gd name="connsiteX0" fmla="*/ 0 w 8352697"/>
              <a:gd name="connsiteY0" fmla="*/ 312049 h 3429303"/>
              <a:gd name="connsiteX1" fmla="*/ 8352697 w 8352697"/>
              <a:gd name="connsiteY1" fmla="*/ 0 h 3429303"/>
              <a:gd name="connsiteX2" fmla="*/ 8337457 w 8352697"/>
              <a:gd name="connsiteY2" fmla="*/ 2926383 h 3429303"/>
              <a:gd name="connsiteX3" fmla="*/ 16417 w 8352697"/>
              <a:gd name="connsiteY3" fmla="*/ 3429303 h 3429303"/>
              <a:gd name="connsiteX4" fmla="*/ 0 w 8352697"/>
              <a:gd name="connsiteY4" fmla="*/ 312049 h 3429303"/>
              <a:gd name="connsiteX0" fmla="*/ 0 w 8349522"/>
              <a:gd name="connsiteY0" fmla="*/ 302524 h 3429303"/>
              <a:gd name="connsiteX1" fmla="*/ 8349522 w 8349522"/>
              <a:gd name="connsiteY1" fmla="*/ 0 h 3429303"/>
              <a:gd name="connsiteX2" fmla="*/ 8334282 w 8349522"/>
              <a:gd name="connsiteY2" fmla="*/ 2926383 h 3429303"/>
              <a:gd name="connsiteX3" fmla="*/ 13242 w 8349522"/>
              <a:gd name="connsiteY3" fmla="*/ 3429303 h 3429303"/>
              <a:gd name="connsiteX4" fmla="*/ 0 w 8349522"/>
              <a:gd name="connsiteY4" fmla="*/ 302524 h 3429303"/>
              <a:gd name="connsiteX0" fmla="*/ 0 w 8349522"/>
              <a:gd name="connsiteY0" fmla="*/ 302524 h 3226103"/>
              <a:gd name="connsiteX1" fmla="*/ 8349522 w 8349522"/>
              <a:gd name="connsiteY1" fmla="*/ 0 h 3226103"/>
              <a:gd name="connsiteX2" fmla="*/ 8334282 w 8349522"/>
              <a:gd name="connsiteY2" fmla="*/ 2926383 h 3226103"/>
              <a:gd name="connsiteX3" fmla="*/ 13242 w 8349522"/>
              <a:gd name="connsiteY3" fmla="*/ 3226103 h 3226103"/>
              <a:gd name="connsiteX4" fmla="*/ 0 w 8349522"/>
              <a:gd name="connsiteY4" fmla="*/ 302524 h 3226103"/>
              <a:gd name="connsiteX0" fmla="*/ 0 w 8883911"/>
              <a:gd name="connsiteY0" fmla="*/ 326274 h 3226103"/>
              <a:gd name="connsiteX1" fmla="*/ 8883911 w 8883911"/>
              <a:gd name="connsiteY1" fmla="*/ 0 h 3226103"/>
              <a:gd name="connsiteX2" fmla="*/ 8868671 w 8883911"/>
              <a:gd name="connsiteY2" fmla="*/ 2926383 h 3226103"/>
              <a:gd name="connsiteX3" fmla="*/ 547631 w 8883911"/>
              <a:gd name="connsiteY3" fmla="*/ 3226103 h 3226103"/>
              <a:gd name="connsiteX4" fmla="*/ 0 w 8883911"/>
              <a:gd name="connsiteY4" fmla="*/ 326274 h 3226103"/>
              <a:gd name="connsiteX0" fmla="*/ 0 w 8872036"/>
              <a:gd name="connsiteY0" fmla="*/ 326274 h 3226103"/>
              <a:gd name="connsiteX1" fmla="*/ 8872036 w 8872036"/>
              <a:gd name="connsiteY1" fmla="*/ 0 h 3226103"/>
              <a:gd name="connsiteX2" fmla="*/ 8856796 w 8872036"/>
              <a:gd name="connsiteY2" fmla="*/ 2926383 h 3226103"/>
              <a:gd name="connsiteX3" fmla="*/ 535756 w 8872036"/>
              <a:gd name="connsiteY3" fmla="*/ 3226103 h 3226103"/>
              <a:gd name="connsiteX4" fmla="*/ 0 w 8872036"/>
              <a:gd name="connsiteY4" fmla="*/ 326274 h 3226103"/>
              <a:gd name="connsiteX0" fmla="*/ 34357 w 8906393"/>
              <a:gd name="connsiteY0" fmla="*/ 326274 h 3273604"/>
              <a:gd name="connsiteX1" fmla="*/ 8906393 w 8906393"/>
              <a:gd name="connsiteY1" fmla="*/ 0 h 3273604"/>
              <a:gd name="connsiteX2" fmla="*/ 8891153 w 8906393"/>
              <a:gd name="connsiteY2" fmla="*/ 2926383 h 3273604"/>
              <a:gd name="connsiteX3" fmla="*/ 98 w 8906393"/>
              <a:gd name="connsiteY3" fmla="*/ 3273604 h 3273604"/>
              <a:gd name="connsiteX4" fmla="*/ 34357 w 8906393"/>
              <a:gd name="connsiteY4" fmla="*/ 326274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1367 w 8907662"/>
              <a:gd name="connsiteY3" fmla="*/ 3273604 h 3273604"/>
              <a:gd name="connsiteX4" fmla="*/ 0 w 8907662"/>
              <a:gd name="connsiteY4" fmla="*/ 338149 h 3273604"/>
              <a:gd name="connsiteX0" fmla="*/ 0 w 8907662"/>
              <a:gd name="connsiteY0" fmla="*/ 338149 h 3273604"/>
              <a:gd name="connsiteX1" fmla="*/ 8907662 w 8907662"/>
              <a:gd name="connsiteY1" fmla="*/ 0 h 3273604"/>
              <a:gd name="connsiteX2" fmla="*/ 8892422 w 8907662"/>
              <a:gd name="connsiteY2" fmla="*/ 2926383 h 3273604"/>
              <a:gd name="connsiteX3" fmla="*/ 32591 w 8907662"/>
              <a:gd name="connsiteY3" fmla="*/ 3273604 h 3273604"/>
              <a:gd name="connsiteX4" fmla="*/ 0 w 8907662"/>
              <a:gd name="connsiteY4" fmla="*/ 338149 h 3273604"/>
              <a:gd name="connsiteX0" fmla="*/ 0 w 8885359"/>
              <a:gd name="connsiteY0" fmla="*/ 338149 h 3273604"/>
              <a:gd name="connsiteX1" fmla="*/ 8885359 w 8885359"/>
              <a:gd name="connsiteY1" fmla="*/ 0 h 3273604"/>
              <a:gd name="connsiteX2" fmla="*/ 8870119 w 8885359"/>
              <a:gd name="connsiteY2" fmla="*/ 2926383 h 3273604"/>
              <a:gd name="connsiteX3" fmla="*/ 10288 w 8885359"/>
              <a:gd name="connsiteY3" fmla="*/ 3273604 h 3273604"/>
              <a:gd name="connsiteX4" fmla="*/ 0 w 8885359"/>
              <a:gd name="connsiteY4" fmla="*/ 338149 h 327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5359" h="3273604">
                <a:moveTo>
                  <a:pt x="0" y="338149"/>
                </a:moveTo>
                <a:lnTo>
                  <a:pt x="8885359" y="0"/>
                </a:lnTo>
                <a:lnTo>
                  <a:pt x="8870119" y="2926383"/>
                </a:lnTo>
                <a:lnTo>
                  <a:pt x="10288" y="3273604"/>
                </a:lnTo>
                <a:cubicBezTo>
                  <a:pt x="7991" y="2232403"/>
                  <a:pt x="2297" y="1379350"/>
                  <a:pt x="0" y="338149"/>
                </a:cubicBezTo>
                <a:close/>
              </a:path>
            </a:pathLst>
          </a:custGeom>
          <a:solidFill>
            <a:srgbClr val="434343"/>
          </a:solidFill>
        </p:spPr>
        <p:txBody>
          <a:bodyPr lIns="576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Platzhalter: Bild Titelfolie</a:t>
            </a:r>
            <a:br>
              <a:rPr lang="de-DE" dirty="0"/>
            </a:br>
            <a:r>
              <a:rPr lang="de-DE" dirty="0" err="1"/>
              <a:t>Placeholder</a:t>
            </a:r>
            <a:r>
              <a:rPr lang="de-DE" dirty="0"/>
              <a:t>: Picture title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F5C024C-62FB-4C9C-233F-24733DF76C13}"/>
              </a:ext>
            </a:extLst>
          </p:cNvPr>
          <p:cNvSpPr txBox="1"/>
          <p:nvPr userDrawn="1"/>
        </p:nvSpPr>
        <p:spPr>
          <a:xfrm>
            <a:off x="1090297" y="4674098"/>
            <a:ext cx="83280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Other Vector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7893FE-E0B7-7168-1F4E-C75AF6C6503D}"/>
              </a:ext>
            </a:extLst>
          </p:cNvPr>
          <p:cNvSpPr txBox="1"/>
          <p:nvPr userDrawn="1"/>
        </p:nvSpPr>
        <p:spPr>
          <a:xfrm>
            <a:off x="1090297" y="5879055"/>
            <a:ext cx="8328079" cy="283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Oliver Jan Jarosik | Computer Vision TU Berlin | Seminar | 03. June 2025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0DD5D4-FAF2-5211-4BED-7908B02D47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259" y="6002273"/>
            <a:ext cx="1004400" cy="6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1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740704DC-2971-A248-9827-94150E3D8746}"/>
              </a:ext>
            </a:extLst>
          </p:cNvPr>
          <p:cNvSpPr txBox="1"/>
          <p:nvPr userDrawn="1"/>
        </p:nvSpPr>
        <p:spPr>
          <a:xfrm>
            <a:off x="9903" y="-313433"/>
            <a:ext cx="1703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V2: Titelfolie ohne Bild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2FE7AD-0611-6EB2-A825-98FD35AD51D9}"/>
              </a:ext>
            </a:extLst>
          </p:cNvPr>
          <p:cNvSpPr txBox="1"/>
          <p:nvPr userDrawn="1"/>
        </p:nvSpPr>
        <p:spPr>
          <a:xfrm>
            <a:off x="550801" y="4225797"/>
            <a:ext cx="83280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/ Topic </a:t>
            </a:r>
            <a:b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2-lines possible, Arial Regular 30pt, ZA: 36 </a:t>
            </a:r>
            <a:r>
              <a:rPr lang="de-DE" sz="3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de-DE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84F7A4B-8481-0465-E688-370A046C94D7}"/>
              </a:ext>
            </a:extLst>
          </p:cNvPr>
          <p:cNvSpPr txBox="1"/>
          <p:nvPr userDrawn="1"/>
        </p:nvSpPr>
        <p:spPr>
          <a:xfrm>
            <a:off x="550801" y="5530551"/>
            <a:ext cx="8328079" cy="283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| Chair </a:t>
            </a:r>
            <a:r>
              <a:rPr lang="de-DE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Bioprocess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Engineering | Event | DD. </a:t>
            </a:r>
            <a:r>
              <a:rPr lang="de-DE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YYYY</a:t>
            </a:r>
          </a:p>
        </p:txBody>
      </p:sp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00" y="3175200"/>
            <a:ext cx="9721850" cy="2124075"/>
          </a:xfrm>
          <a:prstGeom prst="rect">
            <a:avLst/>
          </a:prstGeom>
        </p:spPr>
        <p:txBody>
          <a:bodyPr lIns="0" t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Aufzählung/</a:t>
            </a:r>
            <a:r>
              <a:rPr lang="de-DE" dirty="0" err="1"/>
              <a:t>enumeration</a:t>
            </a:r>
            <a:r>
              <a:rPr lang="de-DE" dirty="0"/>
              <a:t> 1. Ebene/</a:t>
            </a:r>
            <a:r>
              <a:rPr lang="de-DE" dirty="0" err="1"/>
              <a:t>level</a:t>
            </a:r>
            <a:r>
              <a:rPr lang="de-DE" dirty="0"/>
              <a:t> Arial Regular 18 </a:t>
            </a:r>
            <a:r>
              <a:rPr lang="de-DE" dirty="0" err="1"/>
              <a:t>pt</a:t>
            </a:r>
            <a:r>
              <a:rPr lang="de-DE" dirty="0"/>
              <a:t>, ZA: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Ebene/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DAAF3EE-A5B2-F647-838D-0DFAACB4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1371600"/>
            <a:ext cx="9721850" cy="15263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Regular 18pt, ZA/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: 24pt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ZA/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: 28pt</a:t>
            </a:r>
            <a:br>
              <a:rPr lang="de-DE" dirty="0"/>
            </a:br>
            <a:r>
              <a:rPr lang="de-DE" dirty="0"/>
              <a:t>optional 2-zeilig/2-lines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55FA8C39-046E-E34F-8E80-7B9D099D72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82400"/>
            <a:ext cx="3982945" cy="40935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Arial Regular 18pt, ZA: 24pt </a:t>
            </a:r>
            <a:br>
              <a:rPr lang="de-DE" dirty="0"/>
            </a:b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br>
              <a:rPr lang="de-DE" dirty="0"/>
            </a:br>
            <a:r>
              <a:rPr lang="de-DE" dirty="0"/>
              <a:t>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8BAC5633-896E-0F44-8840-CC87B5BE704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  <a:br>
              <a:rPr lang="de-DE" dirty="0"/>
            </a:br>
            <a:r>
              <a:rPr lang="de-DE" dirty="0" err="1"/>
              <a:t>Placeholder</a:t>
            </a:r>
            <a:r>
              <a:rPr lang="de-DE" dirty="0"/>
              <a:t>: </a:t>
            </a:r>
            <a:r>
              <a:rPr lang="de-DE" dirty="0" err="1"/>
              <a:t>image</a:t>
            </a:r>
            <a:r>
              <a:rPr lang="de-DE" dirty="0"/>
              <a:t>/</a:t>
            </a:r>
            <a:r>
              <a:rPr lang="de-DE" dirty="0" err="1"/>
              <a:t>figure</a:t>
            </a:r>
            <a:br>
              <a:rPr lang="de-DE" dirty="0"/>
            </a:b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B97D328-84F0-2C4A-BBAB-1E79CDFE9B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ZA/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: 28pt</a:t>
            </a:r>
            <a:br>
              <a:rPr lang="de-DE" dirty="0"/>
            </a:br>
            <a:r>
              <a:rPr lang="de-DE" dirty="0"/>
              <a:t>optional 2-zeilig/2-lines</a:t>
            </a:r>
          </a:p>
        </p:txBody>
      </p:sp>
    </p:spTree>
    <p:extLst>
      <p:ext uri="{BB962C8B-B14F-4D97-AF65-F5344CB8AC3E}">
        <p14:creationId xmlns:p14="http://schemas.microsoft.com/office/powerpoint/2010/main" val="66438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halt - Bild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9278302A-602E-374F-9D64-8FCFB4DC60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9600" y="1364399"/>
            <a:ext cx="3981600" cy="411120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Font typeface="Symbol" pitchFamily="2" charset="2"/>
              <a:buChar char="-"/>
              <a:defRPr sz="14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buFont typeface="Symbol" pitchFamily="2" charset="2"/>
              <a:buChar char="-"/>
              <a:defRPr sz="14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buFont typeface="Symbol" pitchFamily="2" charset="2"/>
              <a:buChar char="-"/>
              <a:defRPr sz="14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buFont typeface="Symbol" pitchFamily="2" charset="2"/>
              <a:buChar char="-"/>
              <a:defRPr sz="14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buFont typeface="Symbol" pitchFamily="2" charset="2"/>
              <a:buChar char="-"/>
              <a:defRPr sz="140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Aufzählung/</a:t>
            </a:r>
            <a:r>
              <a:rPr lang="de-DE" dirty="0" err="1"/>
              <a:t>enumeration</a:t>
            </a:r>
            <a:r>
              <a:rPr lang="de-DE" dirty="0"/>
              <a:t> 1. Ebene/</a:t>
            </a:r>
            <a:r>
              <a:rPr lang="de-DE" dirty="0" err="1"/>
              <a:t>level</a:t>
            </a:r>
            <a:r>
              <a:rPr lang="de-DE" dirty="0"/>
              <a:t> Arial Regular 18 </a:t>
            </a:r>
            <a:r>
              <a:rPr lang="de-DE" dirty="0" err="1"/>
              <a:t>pt</a:t>
            </a:r>
            <a:r>
              <a:rPr lang="de-DE" dirty="0"/>
              <a:t>, ZA/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: 24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2. Ebene/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3. Ebene</a:t>
            </a:r>
          </a:p>
          <a:p>
            <a:pPr lvl="3"/>
            <a:r>
              <a:rPr lang="de-DE" dirty="0"/>
              <a:t>4. Ebene</a:t>
            </a:r>
          </a:p>
          <a:p>
            <a:pPr lvl="4"/>
            <a:r>
              <a:rPr lang="de-DE" dirty="0"/>
              <a:t>5. Ebene</a:t>
            </a:r>
          </a:p>
        </p:txBody>
      </p:sp>
      <p:sp>
        <p:nvSpPr>
          <p:cNvPr id="6" name="Bildplatzhalter 2">
            <a:extLst>
              <a:ext uri="{FF2B5EF4-FFF2-40B4-BE49-F238E27FC236}">
                <a16:creationId xmlns:a16="http://schemas.microsoft.com/office/drawing/2014/main" id="{07DD2921-214D-B547-93DD-EB9D2A99CC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50861" y="1381405"/>
            <a:ext cx="5545139" cy="4093589"/>
          </a:xfrm>
          <a:prstGeom prst="rect">
            <a:avLst/>
          </a:prstGeom>
          <a:solidFill>
            <a:srgbClr val="434343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Platzhalter: Bild</a:t>
            </a:r>
          </a:p>
          <a:p>
            <a:r>
              <a:rPr lang="de-DE" dirty="0" err="1"/>
              <a:t>Placeholder</a:t>
            </a:r>
            <a:r>
              <a:rPr lang="de-DE" dirty="0"/>
              <a:t>: </a:t>
            </a:r>
            <a:r>
              <a:rPr lang="de-DE" dirty="0" err="1"/>
              <a:t>figure</a:t>
            </a:r>
            <a:r>
              <a:rPr lang="de-DE" dirty="0"/>
              <a:t>/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86E90AC2-BC99-614A-AF4F-584EF9915C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rgbClr val="C40D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 Arial Regular 24pt, ZA/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: 28pt</a:t>
            </a:r>
            <a:br>
              <a:rPr lang="de-DE" dirty="0"/>
            </a:br>
            <a:r>
              <a:rPr lang="de-DE" dirty="0"/>
              <a:t>optional 2-zeilig/2-lines</a:t>
            </a:r>
          </a:p>
        </p:txBody>
      </p:sp>
    </p:spTree>
    <p:extLst>
      <p:ext uri="{BB962C8B-B14F-4D97-AF65-F5344CB8AC3E}">
        <p14:creationId xmlns:p14="http://schemas.microsoft.com/office/powerpoint/2010/main" val="327643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43F5C62-60F5-46C7-C371-FA85EDDEC7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259" y="6002273"/>
            <a:ext cx="1004400" cy="6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solidFill>
            <a:srgbClr val="C40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FF88A13-194B-9248-BDFD-1579E6D3EC48}"/>
              </a:ext>
            </a:extLst>
          </p:cNvPr>
          <p:cNvSpPr txBox="1"/>
          <p:nvPr userDrawn="1"/>
        </p:nvSpPr>
        <p:spPr>
          <a:xfrm>
            <a:off x="550800" y="6399924"/>
            <a:ext cx="1074739" cy="190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675EF3AE-78B3-9641-A88A-C3B5FFA9245E}" type="slidenum">
              <a:rPr lang="de-DE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625600" y="6399924"/>
            <a:ext cx="761531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Oliver Jan Jarosik | Computer Vision TU Berlin | Seminar | 03. June 2025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250C883-8284-4BA1-ADF5-D19E14301E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259" y="6002273"/>
            <a:ext cx="1004400" cy="6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Entwurf, Zeichnung, Lineart, Darstellung enthält.&#10;&#10;KI-generierte Inhalte können fehlerhaft sein.">
            <a:extLst>
              <a:ext uri="{FF2B5EF4-FFF2-40B4-BE49-F238E27FC236}">
                <a16:creationId xmlns:a16="http://schemas.microsoft.com/office/drawing/2014/main" id="{F806876A-D587-3CD9-AEBA-D0745F9D28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216" b="7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416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F9FA-8B81-6540-5E69-A76FE5E8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292F7C-D3D3-5F6B-50BF-E8DD0043A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Linear </a:t>
            </a:r>
            <a:r>
              <a:rPr lang="de-DE" b="1" dirty="0" err="1"/>
              <a:t>interpolation</a:t>
            </a:r>
            <a:r>
              <a:rPr lang="de-DE" b="1" dirty="0"/>
              <a:t> in nf2vec latent </a:t>
            </a:r>
            <a:r>
              <a:rPr lang="de-DE" b="1" dirty="0" err="1"/>
              <a:t>space</a:t>
            </a:r>
            <a:r>
              <a:rPr lang="de-DE" b="1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b="1" dirty="0"/>
              <a:t>smooth </a:t>
            </a:r>
            <a:r>
              <a:rPr lang="de-DE" b="1" dirty="0" err="1"/>
              <a:t>transitions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3D </a:t>
            </a:r>
            <a:r>
              <a:rPr lang="de-DE" dirty="0" err="1"/>
              <a:t>shapes</a:t>
            </a:r>
            <a:r>
              <a:rPr lang="de-DE" dirty="0"/>
              <a:t>.</a:t>
            </a:r>
          </a:p>
          <a:p>
            <a:r>
              <a:rPr lang="de-DE" dirty="0"/>
              <a:t>t-SNE </a:t>
            </a:r>
            <a:r>
              <a:rPr lang="de-DE" dirty="0" err="1"/>
              <a:t>visualizations</a:t>
            </a:r>
            <a:r>
              <a:rPr lang="de-DE" dirty="0"/>
              <a:t> </a:t>
            </a:r>
            <a:r>
              <a:rPr lang="de-DE" dirty="0" err="1"/>
              <a:t>reveal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b="1" dirty="0" err="1"/>
              <a:t>category</a:t>
            </a:r>
            <a:r>
              <a:rPr lang="de-DE" b="1" dirty="0"/>
              <a:t> </a:t>
            </a:r>
            <a:r>
              <a:rPr lang="de-DE" b="1" dirty="0" err="1"/>
              <a:t>naturally</a:t>
            </a:r>
            <a:r>
              <a:rPr lang="de-DE" b="1" dirty="0"/>
              <a:t> </a:t>
            </a:r>
            <a:r>
              <a:rPr lang="de-DE" b="1" dirty="0" err="1"/>
              <a:t>group</a:t>
            </a:r>
            <a:r>
              <a:rPr lang="de-DE" b="1" dirty="0"/>
              <a:t> </a:t>
            </a:r>
            <a:r>
              <a:rPr lang="de-DE" b="1" dirty="0" err="1"/>
              <a:t>together</a:t>
            </a:r>
            <a:r>
              <a:rPr lang="de-DE" b="1" dirty="0"/>
              <a:t>.</a:t>
            </a:r>
          </a:p>
          <a:p>
            <a:r>
              <a:rPr lang="de-DE" dirty="0"/>
              <a:t>Reconstruction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compact</a:t>
            </a:r>
            <a:r>
              <a:rPr lang="de-DE" dirty="0"/>
              <a:t> </a:t>
            </a:r>
            <a:r>
              <a:rPr lang="de-DE" b="1" dirty="0" err="1"/>
              <a:t>embeddings</a:t>
            </a:r>
            <a:r>
              <a:rPr lang="de-DE" b="1" dirty="0"/>
              <a:t> </a:t>
            </a:r>
            <a:r>
              <a:rPr lang="de-DE" b="1" dirty="0" err="1"/>
              <a:t>closely</a:t>
            </a:r>
            <a:r>
              <a:rPr lang="de-DE" b="1" dirty="0"/>
              <a:t> </a:t>
            </a:r>
            <a:r>
              <a:rPr lang="de-DE" b="1" dirty="0" err="1"/>
              <a:t>matches</a:t>
            </a:r>
            <a:r>
              <a:rPr lang="de-DE" b="1" dirty="0"/>
              <a:t> </a:t>
            </a:r>
            <a:r>
              <a:rPr lang="de-DE" dirty="0"/>
              <a:t>original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learned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simple linear </a:t>
            </a:r>
            <a:r>
              <a:rPr lang="de-DE" dirty="0" err="1"/>
              <a:t>operations</a:t>
            </a:r>
            <a:r>
              <a:rPr lang="de-DE" dirty="0"/>
              <a:t>.</a:t>
            </a:r>
          </a:p>
        </p:txBody>
      </p:sp>
      <p:pic>
        <p:nvPicPr>
          <p:cNvPr id="6" name="Bildplatzhalter 5" descr="Ein Bild, das Text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35396E72-1DD7-754A-F6CC-7B58F671D73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411" r="411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E58213-4388-1E17-6333-697CFAB076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Qualitative </a:t>
            </a:r>
            <a:r>
              <a:rPr lang="de-DE" sz="2800" dirty="0" err="1"/>
              <a:t>Results</a:t>
            </a:r>
            <a:r>
              <a:rPr lang="de-DE" sz="2800" dirty="0"/>
              <a:t> and Latent Space Properties</a:t>
            </a:r>
          </a:p>
          <a:p>
            <a:r>
              <a:rPr lang="de-DE" dirty="0"/>
              <a:t>Smooth Interpolation and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50DBC3-3AE8-41E3-B2C8-9ABF1382FE89}"/>
              </a:ext>
            </a:extLst>
          </p:cNvPr>
          <p:cNvSpPr/>
          <p:nvPr/>
        </p:nvSpPr>
        <p:spPr>
          <a:xfrm>
            <a:off x="550861" y="1282535"/>
            <a:ext cx="3332370" cy="338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12E4256-F1A0-1906-15B4-EECBC65C04F1}"/>
              </a:ext>
            </a:extLst>
          </p:cNvPr>
          <p:cNvSpPr/>
          <p:nvPr/>
        </p:nvSpPr>
        <p:spPr>
          <a:xfrm>
            <a:off x="3331029" y="3429000"/>
            <a:ext cx="2838202" cy="2188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D55443F-6BD0-4228-D0C4-76566C420E5C}"/>
              </a:ext>
            </a:extLst>
          </p:cNvPr>
          <p:cNvSpPr/>
          <p:nvPr/>
        </p:nvSpPr>
        <p:spPr>
          <a:xfrm>
            <a:off x="5848597" y="1381405"/>
            <a:ext cx="247403" cy="126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55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AFD45-2A75-529B-D0B8-D9DB8B18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4CA3DB9-1ED9-D8D1-124F-68236F832B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Same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way</a:t>
            </a:r>
            <a:r>
              <a:rPr lang="de-DE" dirty="0"/>
              <a:t>)</a:t>
            </a:r>
          </a:p>
          <a:p>
            <a:r>
              <a:rPr lang="de-DE" b="1" dirty="0"/>
              <a:t>Same </a:t>
            </a:r>
            <a:r>
              <a:rPr lang="de-DE" b="1" dirty="0" err="1"/>
              <a:t>embedding</a:t>
            </a:r>
            <a:r>
              <a:rPr lang="de-DE" b="1" dirty="0"/>
              <a:t> </a:t>
            </a:r>
            <a:r>
              <a:rPr lang="de-DE" b="1" dirty="0" err="1"/>
              <a:t>space</a:t>
            </a:r>
            <a:r>
              <a:rPr lang="de-DE" b="1" dirty="0"/>
              <a:t> </a:t>
            </a:r>
            <a:r>
              <a:rPr lang="de-DE" dirty="0"/>
              <a:t>(1024-dim)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-modal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b="1" dirty="0"/>
              <a:t>Different </a:t>
            </a:r>
            <a:r>
              <a:rPr lang="de-DE" b="1" dirty="0" err="1"/>
              <a:t>decoder</a:t>
            </a:r>
            <a:r>
              <a:rPr lang="de-DE" b="1" dirty="0"/>
              <a:t> </a:t>
            </a:r>
            <a:r>
              <a:rPr lang="de-DE" b="1" dirty="0" err="1"/>
              <a:t>heads</a:t>
            </a:r>
            <a:r>
              <a:rPr lang="de-DE" b="1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nerual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Surface </a:t>
            </a:r>
            <a:r>
              <a:rPr lang="de-DE" dirty="0" err="1"/>
              <a:t>fields</a:t>
            </a:r>
            <a:r>
              <a:rPr lang="de-DE" dirty="0"/>
              <a:t> -&gt; 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output</a:t>
            </a:r>
            <a:br>
              <a:rPr lang="de-DE" dirty="0"/>
            </a:br>
            <a:r>
              <a:rPr lang="de-DE" dirty="0" err="1"/>
              <a:t>NeRFs</a:t>
            </a:r>
            <a:r>
              <a:rPr lang="de-DE" dirty="0"/>
              <a:t> -&gt; RGB +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8A01A6-CC61-7224-DE0B-E8D730B2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Implementation </a:t>
            </a:r>
            <a:r>
              <a:rPr lang="de-DE" sz="2800" dirty="0" err="1"/>
              <a:t>Archtirecture</a:t>
            </a:r>
            <a:r>
              <a:rPr lang="de-DE" sz="2800" dirty="0"/>
              <a:t> Details</a:t>
            </a:r>
          </a:p>
          <a:p>
            <a:r>
              <a:rPr lang="de-DE" dirty="0"/>
              <a:t>Building nf2vec </a:t>
            </a:r>
            <a:r>
              <a:rPr lang="de-DE" dirty="0" err="1"/>
              <a:t>from</a:t>
            </a:r>
            <a:r>
              <a:rPr lang="de-DE" dirty="0"/>
              <a:t> Scratch</a:t>
            </a:r>
          </a:p>
        </p:txBody>
      </p:sp>
      <p:pic>
        <p:nvPicPr>
          <p:cNvPr id="10" name="Bildplatzhalter 9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93F3409-DF00-E830-F171-F0CACD2A140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973" r="1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488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E157-FFA5-A723-5DFC-0CE1FEF4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63B16F-4561-6FFC-8542-04744E47C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Decoder Architecture Implementation </a:t>
            </a:r>
          </a:p>
          <a:p>
            <a:r>
              <a:rPr lang="de-DE" dirty="0"/>
              <a:t>Code Deep-Dive: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3D </a:t>
            </a:r>
            <a:r>
              <a:rPr lang="de-DE" dirty="0" err="1"/>
              <a:t>Representations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0DD063B-4B62-9986-8907-5B1548CB1D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 err="1"/>
              <a:t>Coordinate</a:t>
            </a:r>
            <a:r>
              <a:rPr lang="de-DE" b="1" dirty="0"/>
              <a:t> Encoding: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tinycudann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high-</a:t>
            </a:r>
            <a:r>
              <a:rPr lang="de-DE" dirty="0" err="1"/>
              <a:t>frquency</a:t>
            </a:r>
            <a:r>
              <a:rPr lang="de-DE" dirty="0"/>
              <a:t> </a:t>
            </a:r>
            <a:r>
              <a:rPr lang="de-DE" dirty="0" err="1"/>
              <a:t>positional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3D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.</a:t>
            </a:r>
          </a:p>
          <a:p>
            <a:r>
              <a:rPr lang="de-DE" b="1" dirty="0"/>
              <a:t>Skip Connections</a:t>
            </a:r>
            <a:r>
              <a:rPr lang="de-DE" dirty="0"/>
              <a:t>: </a:t>
            </a:r>
            <a:r>
              <a:rPr lang="de-DE" dirty="0" err="1"/>
              <a:t>Embeddings</a:t>
            </a:r>
            <a:r>
              <a:rPr lang="de-DE" dirty="0"/>
              <a:t> + </a:t>
            </a:r>
            <a:r>
              <a:rPr lang="de-DE" dirty="0" err="1"/>
              <a:t>coordinates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injected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at </a:t>
            </a:r>
            <a:r>
              <a:rPr lang="de-DE" dirty="0" err="1"/>
              <a:t>input</a:t>
            </a:r>
            <a:r>
              <a:rPr lang="de-DE" dirty="0"/>
              <a:t> and after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.</a:t>
            </a:r>
          </a:p>
          <a:p>
            <a:r>
              <a:rPr lang="de-DE" b="1" dirty="0" err="1"/>
              <a:t>Conditional</a:t>
            </a:r>
            <a:r>
              <a:rPr lang="de-DE" b="1" dirty="0"/>
              <a:t> Output: </a:t>
            </a:r>
            <a:r>
              <a:rPr lang="de-DE" dirty="0"/>
              <a:t>Surface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scalar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NeRFs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4-channel (RGB + </a:t>
            </a:r>
            <a:r>
              <a:rPr lang="de-DE" dirty="0" err="1"/>
              <a:t>density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specialized</a:t>
            </a:r>
            <a:r>
              <a:rPr lang="de-DE" dirty="0"/>
              <a:t> </a:t>
            </a:r>
            <a:r>
              <a:rPr lang="de-DE" dirty="0" err="1"/>
              <a:t>activations</a:t>
            </a:r>
            <a:r>
              <a:rPr lang="de-DE" dirty="0"/>
              <a:t>.</a:t>
            </a:r>
          </a:p>
          <a:p>
            <a:r>
              <a:rPr lang="de-DE" b="1" dirty="0" err="1"/>
              <a:t>Spatial</a:t>
            </a:r>
            <a:r>
              <a:rPr lang="de-DE" b="1" dirty="0"/>
              <a:t> Bounds: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decoder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AABB(</a:t>
            </a:r>
            <a:r>
              <a:rPr lang="de-DE" dirty="0" err="1"/>
              <a:t>axis-aligned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box) </a:t>
            </a:r>
            <a:r>
              <a:rPr lang="de-DE" dirty="0" err="1"/>
              <a:t>normalization</a:t>
            </a:r>
            <a:r>
              <a:rPr lang="de-DE" dirty="0"/>
              <a:t>.</a:t>
            </a:r>
            <a:endParaRPr lang="de-DE" b="1" dirty="0"/>
          </a:p>
        </p:txBody>
      </p:sp>
      <p:pic>
        <p:nvPicPr>
          <p:cNvPr id="12" name="Bildplatzhalter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F64F4E0-66DD-2968-1B2E-AC49661C82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48" b="182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012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93ED-D0DA-E9DB-0FE4-144A00DB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11A1A1-52F0-6858-E7FF-7608B93870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b="1" dirty="0" err="1"/>
              <a:t>Shared</a:t>
            </a:r>
            <a:r>
              <a:rPr lang="de-DE" b="1" dirty="0"/>
              <a:t> </a:t>
            </a:r>
            <a:r>
              <a:rPr lang="de-DE" b="1" dirty="0" err="1"/>
              <a:t>weight</a:t>
            </a:r>
            <a:r>
              <a:rPr lang="de-DE" b="1" dirty="0"/>
              <a:t> </a:t>
            </a:r>
            <a:r>
              <a:rPr lang="de-DE" b="1" dirty="0" err="1"/>
              <a:t>initialization</a:t>
            </a:r>
            <a:r>
              <a:rPr lang="de-DE" b="1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absolutely</a:t>
            </a:r>
            <a:r>
              <a:rPr lang="de-DE" dirty="0"/>
              <a:t> essential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and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.</a:t>
            </a:r>
          </a:p>
          <a:p>
            <a:r>
              <a:rPr lang="de-DE" dirty="0"/>
              <a:t>Data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b="1" dirty="0"/>
              <a:t>offline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online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traning</a:t>
            </a:r>
            <a:r>
              <a:rPr lang="de-DE" dirty="0"/>
              <a:t>.</a:t>
            </a:r>
          </a:p>
          <a:p>
            <a:r>
              <a:rPr lang="de-DE" b="1" dirty="0"/>
              <a:t>Input</a:t>
            </a:r>
            <a:r>
              <a:rPr lang="de-DE" dirty="0"/>
              <a:t> and </a:t>
            </a:r>
            <a:r>
              <a:rPr lang="de-DE" b="1" dirty="0" err="1"/>
              <a:t>output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SIREN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discarded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ydont</a:t>
            </a:r>
            <a:r>
              <a:rPr lang="de-DE" dirty="0"/>
              <a:t> </a:t>
            </a:r>
            <a:r>
              <a:rPr lang="de-DE" dirty="0" err="1"/>
              <a:t>contribute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downstream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  <a:p>
            <a:r>
              <a:rPr lang="de-DE" dirty="0"/>
              <a:t>Linear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connectivity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identical</a:t>
            </a:r>
            <a:r>
              <a:rPr lang="de-DE" b="1" dirty="0"/>
              <a:t> </a:t>
            </a:r>
            <a:r>
              <a:rPr lang="de-DE" b="1" dirty="0" err="1"/>
              <a:t>initialization</a:t>
            </a:r>
            <a:r>
              <a:rPr lang="de-DE" b="1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interpolation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E965BC-7EA3-3E50-3173-9AD6A97C03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C10A2-DEC6-174F-6E45-B152D70DD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Critical Implementation </a:t>
            </a:r>
            <a:r>
              <a:rPr lang="de-DE" sz="2800" dirty="0" err="1"/>
              <a:t>Considerations</a:t>
            </a:r>
            <a:endParaRPr lang="de-DE" sz="2800" dirty="0"/>
          </a:p>
          <a:p>
            <a:r>
              <a:rPr lang="de-DE" dirty="0" err="1"/>
              <a:t>Ensuring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Traning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76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35B7B-DA2E-938A-211E-C95232B12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CB8DC5-916A-E0E7-06F3-F2630DF36C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b="1" dirty="0" err="1"/>
              <a:t>successfully</a:t>
            </a:r>
            <a:r>
              <a:rPr lang="de-DE" b="1" dirty="0"/>
              <a:t> </a:t>
            </a:r>
            <a:r>
              <a:rPr lang="de-DE" b="1" dirty="0" err="1"/>
              <a:t>extends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NeRFs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3D </a:t>
            </a:r>
            <a:r>
              <a:rPr lang="de-DE" dirty="0" err="1"/>
              <a:t>structure</a:t>
            </a:r>
            <a:r>
              <a:rPr lang="de-DE" dirty="0"/>
              <a:t> and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appearance</a:t>
            </a:r>
            <a:r>
              <a:rPr lang="de-DE" dirty="0"/>
              <a:t>. </a:t>
            </a:r>
          </a:p>
          <a:p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achieves</a:t>
            </a:r>
            <a:r>
              <a:rPr lang="de-DE" dirty="0"/>
              <a:t> 87,28%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orders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magnitude</a:t>
            </a:r>
            <a:r>
              <a:rPr lang="de-DE" dirty="0"/>
              <a:t> </a:t>
            </a:r>
            <a:r>
              <a:rPr lang="de-DE" b="1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image-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baselines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NeRF-to-NeRF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and </a:t>
            </a:r>
            <a:r>
              <a:rPr lang="de-DE" b="1" dirty="0" err="1"/>
              <a:t>cross</a:t>
            </a:r>
            <a:r>
              <a:rPr lang="de-DE" b="1" dirty="0"/>
              <a:t>-modal </a:t>
            </a:r>
            <a:r>
              <a:rPr lang="de-DE" b="1" dirty="0" err="1"/>
              <a:t>mapping</a:t>
            </a:r>
            <a:r>
              <a:rPr lang="de-DE" b="1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appearance</a:t>
            </a:r>
            <a:r>
              <a:rPr lang="de-DE" dirty="0"/>
              <a:t>.</a:t>
            </a:r>
          </a:p>
          <a:p>
            <a:r>
              <a:rPr lang="de-DE" dirty="0" err="1"/>
              <a:t>Volumetric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traning</a:t>
            </a:r>
            <a:r>
              <a:rPr lang="de-DE" dirty="0"/>
              <a:t>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view-consistent</a:t>
            </a:r>
            <a:r>
              <a:rPr lang="de-DE" dirty="0"/>
              <a:t> 3D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</p:txBody>
      </p:sp>
      <p:pic>
        <p:nvPicPr>
          <p:cNvPr id="14" name="Bildplatzhalter 13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BAD27425-0185-9811-5350-EE7B99A70FA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545" r="2545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9A4458-61B5-026F-CA65-0D3EAAE0B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Extension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Neural</a:t>
            </a:r>
            <a:r>
              <a:rPr lang="de-DE" sz="2800" dirty="0"/>
              <a:t> </a:t>
            </a:r>
            <a:r>
              <a:rPr lang="de-DE" sz="2800" dirty="0" err="1"/>
              <a:t>Radiance</a:t>
            </a:r>
            <a:r>
              <a:rPr lang="de-DE" sz="2800" dirty="0"/>
              <a:t> Fields</a:t>
            </a:r>
          </a:p>
          <a:p>
            <a:r>
              <a:rPr lang="de-DE" dirty="0"/>
              <a:t>Processing Geometry and </a:t>
            </a:r>
            <a:r>
              <a:rPr lang="de-DE" dirty="0" err="1"/>
              <a:t>Appearance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E137B7-5864-E32E-15E5-F0720C17F84D}"/>
              </a:ext>
            </a:extLst>
          </p:cNvPr>
          <p:cNvSpPr/>
          <p:nvPr/>
        </p:nvSpPr>
        <p:spPr>
          <a:xfrm>
            <a:off x="308758" y="1294410"/>
            <a:ext cx="1246910" cy="4476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7BD9AE9-B8FF-2EDF-5F58-F88EBF46711F}"/>
              </a:ext>
            </a:extLst>
          </p:cNvPr>
          <p:cNvSpPr/>
          <p:nvPr/>
        </p:nvSpPr>
        <p:spPr>
          <a:xfrm>
            <a:off x="4607626" y="1294410"/>
            <a:ext cx="1662545" cy="4310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900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CFA64-935D-6760-CEA7-524434AAB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EAE429-A9FC-E495-D3AD-A4C3F5F172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b="1" dirty="0" err="1"/>
              <a:t>outperforms</a:t>
            </a:r>
            <a:r>
              <a:rPr lang="de-DE" dirty="0"/>
              <a:t> </a:t>
            </a:r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DWSNet</a:t>
            </a:r>
            <a:r>
              <a:rPr lang="de-DE" dirty="0"/>
              <a:t>, NFN, and NFT on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  <a:p>
            <a:r>
              <a:rPr lang="de-DE" dirty="0"/>
              <a:t>Individual </a:t>
            </a:r>
            <a:r>
              <a:rPr lang="de-DE" dirty="0" err="1"/>
              <a:t>nerual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b="1" dirty="0" err="1"/>
              <a:t>outperform</a:t>
            </a:r>
            <a:r>
              <a:rPr lang="de-DE" b="1" dirty="0"/>
              <a:t> </a:t>
            </a:r>
            <a:r>
              <a:rPr lang="de-DE" b="1" dirty="0" err="1"/>
              <a:t>shared</a:t>
            </a:r>
            <a:r>
              <a:rPr lang="de-DE" b="1" dirty="0"/>
              <a:t> network </a:t>
            </a:r>
            <a:r>
              <a:rPr lang="de-DE" b="1" dirty="0" err="1"/>
              <a:t>methods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Functa</a:t>
            </a:r>
            <a:r>
              <a:rPr lang="de-DE" dirty="0"/>
              <a:t>, </a:t>
            </a:r>
            <a:r>
              <a:rPr lang="de-DE" dirty="0" err="1"/>
              <a:t>DeepSDF</a:t>
            </a:r>
            <a:r>
              <a:rPr lang="de-DE" dirty="0"/>
              <a:t>) in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.</a:t>
            </a:r>
          </a:p>
          <a:p>
            <a:r>
              <a:rPr lang="de-DE" dirty="0"/>
              <a:t>The Framework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best</a:t>
            </a:r>
            <a:r>
              <a:rPr lang="de-DE" b="1" dirty="0"/>
              <a:t> </a:t>
            </a:r>
            <a:r>
              <a:rPr lang="de-DE" b="1" dirty="0" err="1"/>
              <a:t>balance</a:t>
            </a:r>
            <a:r>
              <a:rPr lang="de-DE" b="1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fidelity</a:t>
            </a:r>
            <a:r>
              <a:rPr lang="de-DE" dirty="0"/>
              <a:t>.</a:t>
            </a:r>
          </a:p>
          <a:p>
            <a:r>
              <a:rPr lang="de-DE" dirty="0"/>
              <a:t>First </a:t>
            </a:r>
            <a:r>
              <a:rPr lang="de-DE" dirty="0" err="1"/>
              <a:t>comprehensive</a:t>
            </a:r>
            <a:r>
              <a:rPr lang="de-DE" dirty="0"/>
              <a:t>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establishes</a:t>
            </a:r>
            <a:r>
              <a:rPr lang="de-DE" dirty="0"/>
              <a:t> </a:t>
            </a:r>
            <a:r>
              <a:rPr lang="de-DE" dirty="0" err="1"/>
              <a:t>baseline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.</a:t>
            </a:r>
          </a:p>
        </p:txBody>
      </p:sp>
      <p:pic>
        <p:nvPicPr>
          <p:cNvPr id="6" name="Bildplatzhalter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75FBD5CB-5BB5-21DE-5BB8-7E6AD3D6D67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AE0360-AD73-8679-395C-B87515403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 err="1"/>
              <a:t>Comparison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Recent</a:t>
            </a:r>
            <a:r>
              <a:rPr lang="de-DE" sz="2800" dirty="0"/>
              <a:t> Methods</a:t>
            </a:r>
          </a:p>
          <a:p>
            <a:r>
              <a:rPr lang="de-DE" dirty="0"/>
              <a:t>Benchmarking </a:t>
            </a:r>
            <a:r>
              <a:rPr lang="de-DE" dirty="0" err="1"/>
              <a:t>Against</a:t>
            </a:r>
            <a:r>
              <a:rPr lang="de-DE" dirty="0"/>
              <a:t> 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97BD0E-DB29-4EE1-F6BB-D9B60ABC62DA}"/>
              </a:ext>
            </a:extLst>
          </p:cNvPr>
          <p:cNvSpPr/>
          <p:nvPr/>
        </p:nvSpPr>
        <p:spPr>
          <a:xfrm>
            <a:off x="261257" y="1512541"/>
            <a:ext cx="886899" cy="4345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6FA93C-A769-8AF5-BF35-730D7F7A1CD7}"/>
              </a:ext>
            </a:extLst>
          </p:cNvPr>
          <p:cNvSpPr/>
          <p:nvPr/>
        </p:nvSpPr>
        <p:spPr>
          <a:xfrm>
            <a:off x="955651" y="1364399"/>
            <a:ext cx="4785131" cy="773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77241B-414B-88D6-9C71-DB20788F5BA7}"/>
              </a:ext>
            </a:extLst>
          </p:cNvPr>
          <p:cNvSpPr/>
          <p:nvPr/>
        </p:nvSpPr>
        <p:spPr>
          <a:xfrm>
            <a:off x="1148156" y="4303868"/>
            <a:ext cx="4682003" cy="1271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58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CA53-750A-3C45-F23E-9D7E0BA82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2DEEF9F-237B-539F-BF5E-8D2FF6634A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dirty="0"/>
              <a:t>Classification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occasionally</a:t>
            </a:r>
            <a:r>
              <a:rPr lang="de-DE" dirty="0"/>
              <a:t> falls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 err="1"/>
              <a:t>specialized</a:t>
            </a:r>
            <a:r>
              <a:rPr lang="de-DE" b="1" dirty="0"/>
              <a:t> </a:t>
            </a:r>
            <a:r>
              <a:rPr lang="de-DE" b="1" dirty="0" err="1"/>
              <a:t>architectures</a:t>
            </a:r>
            <a:r>
              <a:rPr lang="de-DE" b="1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3D </a:t>
            </a:r>
            <a:r>
              <a:rPr lang="de-DE" dirty="0" err="1"/>
              <a:t>representations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straightforwards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b="1" dirty="0"/>
              <a:t> online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on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.</a:t>
            </a:r>
          </a:p>
          <a:p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entangles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appearance</a:t>
            </a:r>
            <a:r>
              <a:rPr lang="de-DE" dirty="0"/>
              <a:t>,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individual </a:t>
            </a:r>
            <a:r>
              <a:rPr lang="de-DE" dirty="0" err="1"/>
              <a:t>aspects</a:t>
            </a:r>
            <a:r>
              <a:rPr lang="de-DE" dirty="0"/>
              <a:t>.</a:t>
            </a:r>
          </a:p>
          <a:p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b="1" dirty="0" err="1"/>
              <a:t>constraints</a:t>
            </a:r>
            <a:r>
              <a:rPr lang="de-DE" b="1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flexibility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r>
              <a:rPr lang="de-DE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F554A7-6DB1-9CAD-0FC7-07C3E16B2C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3D8D19-20A8-5548-60B1-2D718711E3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Limitation and Challenges</a:t>
            </a:r>
          </a:p>
          <a:p>
            <a:r>
              <a:rPr lang="de-DE" dirty="0" err="1"/>
              <a:t>Current</a:t>
            </a:r>
            <a:r>
              <a:rPr lang="de-DE" dirty="0"/>
              <a:t> Constraints and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861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532C-A181-11CA-D220-4631E9A55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DF8F60F-BCB2-2F32-4DFE-4D5A9AE84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b="1" dirty="0" err="1"/>
              <a:t>map</a:t>
            </a:r>
            <a:r>
              <a:rPr lang="de-DE" b="1" dirty="0"/>
              <a:t> </a:t>
            </a:r>
            <a:r>
              <a:rPr lang="de-DE" b="1" dirty="0" err="1"/>
              <a:t>between</a:t>
            </a:r>
            <a:r>
              <a:rPr lang="de-DE" b="1" dirty="0"/>
              <a:t> different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simple MLPs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MSE </a:t>
            </a:r>
            <a:r>
              <a:rPr lang="de-DE" dirty="0" err="1"/>
              <a:t>loss</a:t>
            </a:r>
            <a:r>
              <a:rPr lang="de-DE" dirty="0"/>
              <a:t>.</a:t>
            </a:r>
          </a:p>
          <a:p>
            <a:r>
              <a:rPr lang="de-DE" b="1" dirty="0"/>
              <a:t>Point </a:t>
            </a:r>
            <a:r>
              <a:rPr lang="de-DE" b="1" dirty="0" err="1"/>
              <a:t>cloud</a:t>
            </a:r>
            <a:r>
              <a:rPr lang="de-DE" b="1" dirty="0"/>
              <a:t> </a:t>
            </a:r>
            <a:r>
              <a:rPr lang="de-DE" b="1" dirty="0" err="1"/>
              <a:t>completion</a:t>
            </a:r>
            <a:r>
              <a:rPr lang="de-DE" b="1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incomplete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.</a:t>
            </a:r>
          </a:p>
          <a:p>
            <a:r>
              <a:rPr lang="de-DE" b="1" dirty="0"/>
              <a:t>Surface </a:t>
            </a:r>
            <a:r>
              <a:rPr lang="de-DE" b="1" dirty="0" err="1"/>
              <a:t>reconstruction</a:t>
            </a:r>
            <a:r>
              <a:rPr lang="de-DE" b="1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.</a:t>
            </a:r>
          </a:p>
          <a:p>
            <a:r>
              <a:rPr lang="de-DE" dirty="0"/>
              <a:t>Latent-GAN </a:t>
            </a:r>
            <a:r>
              <a:rPr lang="de-DE" dirty="0" err="1"/>
              <a:t>traning</a:t>
            </a:r>
            <a:r>
              <a:rPr lang="de-DE" dirty="0"/>
              <a:t> on nf2vec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b="1" dirty="0" err="1"/>
              <a:t>unconditional</a:t>
            </a:r>
            <a:r>
              <a:rPr lang="de-DE" b="1" dirty="0"/>
              <a:t> </a:t>
            </a:r>
            <a:r>
              <a:rPr lang="de-DE" b="1" dirty="0" err="1"/>
              <a:t>shape</a:t>
            </a:r>
            <a:r>
              <a:rPr lang="de-DE" b="1" dirty="0"/>
              <a:t> </a:t>
            </a:r>
            <a:r>
              <a:rPr lang="de-DE" dirty="0" err="1"/>
              <a:t>generation</a:t>
            </a:r>
            <a:r>
              <a:rPr lang="de-DE" dirty="0"/>
              <a:t> at </a:t>
            </a:r>
            <a:r>
              <a:rPr lang="de-DE" dirty="0" err="1"/>
              <a:t>arbitrary</a:t>
            </a:r>
            <a:r>
              <a:rPr lang="de-DE" dirty="0"/>
              <a:t> </a:t>
            </a:r>
            <a:r>
              <a:rPr lang="de-DE" dirty="0" err="1"/>
              <a:t>resolutions</a:t>
            </a:r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72FC9F3-6EFA-14C0-6A3F-8754AB3ADB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9" b="79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AEF9D2-8318-E406-CD85-EFEBA92F1F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646914" cy="717437"/>
          </a:xfrm>
        </p:spPr>
        <p:txBody>
          <a:bodyPr/>
          <a:lstStyle/>
          <a:p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Applications</a:t>
            </a:r>
            <a:r>
              <a:rPr lang="de-DE" sz="2800" dirty="0"/>
              <a:t> – Shape </a:t>
            </a:r>
            <a:r>
              <a:rPr lang="de-DE" sz="2800" dirty="0" err="1"/>
              <a:t>Completion</a:t>
            </a:r>
            <a:r>
              <a:rPr lang="de-DE" sz="2800" dirty="0"/>
              <a:t> and Generation</a:t>
            </a:r>
          </a:p>
          <a:p>
            <a:r>
              <a:rPr lang="de-DE" dirty="0"/>
              <a:t>Learning Mappings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Field Spaces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E18459C-28DA-475A-1E17-9230FA73F9B5}"/>
              </a:ext>
            </a:extLst>
          </p:cNvPr>
          <p:cNvSpPr/>
          <p:nvPr/>
        </p:nvSpPr>
        <p:spPr>
          <a:xfrm>
            <a:off x="144379" y="1519417"/>
            <a:ext cx="1051904" cy="4056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8A3A3AB-373F-F56F-268A-CFB95DA2A710}"/>
              </a:ext>
            </a:extLst>
          </p:cNvPr>
          <p:cNvSpPr/>
          <p:nvPr/>
        </p:nvSpPr>
        <p:spPr>
          <a:xfrm>
            <a:off x="941901" y="5211392"/>
            <a:ext cx="2750075" cy="584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0AFEF71-91B5-6BE0-EF0E-555873988F6E}"/>
              </a:ext>
            </a:extLst>
          </p:cNvPr>
          <p:cNvSpPr/>
          <p:nvPr/>
        </p:nvSpPr>
        <p:spPr>
          <a:xfrm>
            <a:off x="1038153" y="3429000"/>
            <a:ext cx="2880704" cy="27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36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3DF9-102C-9A80-ACC7-775B4803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121F67F-C5F7-C962-A895-376F9AAEAF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in </a:t>
            </a:r>
            <a:r>
              <a:rPr lang="de-DE" b="1" dirty="0" err="1"/>
              <a:t>constant</a:t>
            </a:r>
            <a:r>
              <a:rPr lang="de-DE" b="1" dirty="0"/>
              <a:t> time 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.</a:t>
            </a:r>
          </a:p>
          <a:p>
            <a:r>
              <a:rPr lang="de-DE" dirty="0"/>
              <a:t>Classification </a:t>
            </a:r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1.03ms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97.56ms </a:t>
            </a:r>
            <a:r>
              <a:rPr lang="de-DE" dirty="0" err="1"/>
              <a:t>for</a:t>
            </a:r>
            <a:r>
              <a:rPr lang="de-DE" dirty="0"/>
              <a:t> multi-view </a:t>
            </a:r>
            <a:r>
              <a:rPr lang="de-DE" dirty="0" err="1"/>
              <a:t>ResNet</a:t>
            </a:r>
            <a:r>
              <a:rPr lang="de-DE" dirty="0"/>
              <a:t> </a:t>
            </a:r>
            <a:r>
              <a:rPr lang="de-DE" dirty="0" err="1"/>
              <a:t>baselines</a:t>
            </a:r>
            <a:r>
              <a:rPr lang="de-DE" dirty="0"/>
              <a:t>.</a:t>
            </a:r>
          </a:p>
          <a:p>
            <a:r>
              <a:rPr lang="de-DE" dirty="0"/>
              <a:t>Memory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gracefully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row-wise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framework</a:t>
            </a:r>
            <a:r>
              <a:rPr lang="de-DE" dirty="0"/>
              <a:t> support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multiple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imporved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.</a:t>
            </a:r>
          </a:p>
        </p:txBody>
      </p:sp>
      <p:pic>
        <p:nvPicPr>
          <p:cNvPr id="8" name="Bildplatzhalter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149F129B-CA72-399F-9AFE-BF56E4A399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089" b="1089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C88B45-E135-3B13-26F3-C22D14D846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Performance Analysis and </a:t>
            </a:r>
            <a:r>
              <a:rPr lang="de-DE" sz="2800" dirty="0" err="1"/>
              <a:t>Scalability</a:t>
            </a:r>
            <a:endParaRPr lang="de-DE" sz="2800" dirty="0"/>
          </a:p>
          <a:p>
            <a:r>
              <a:rPr lang="de-DE" dirty="0"/>
              <a:t>Computational Efficiency and </a:t>
            </a:r>
            <a:r>
              <a:rPr lang="de-DE" dirty="0" err="1"/>
              <a:t>Scalability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3E5CA2C-86B2-5897-6E43-8982E15C3F4A}"/>
              </a:ext>
            </a:extLst>
          </p:cNvPr>
          <p:cNvSpPr/>
          <p:nvPr/>
        </p:nvSpPr>
        <p:spPr>
          <a:xfrm>
            <a:off x="378135" y="1113982"/>
            <a:ext cx="5892036" cy="652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933A77E-58F6-67B9-8802-D776648E2EE1}"/>
              </a:ext>
            </a:extLst>
          </p:cNvPr>
          <p:cNvSpPr/>
          <p:nvPr/>
        </p:nvSpPr>
        <p:spPr>
          <a:xfrm>
            <a:off x="550861" y="4530749"/>
            <a:ext cx="5545139" cy="119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2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0649B-BD05-DED2-F952-00C0A24C0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2CD354-E627-9AAE-DA05-779799FF7C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b="1" dirty="0"/>
              <a:t>Multi-</a:t>
            </a:r>
            <a:r>
              <a:rPr lang="de-DE" b="1" dirty="0" err="1"/>
              <a:t>Scale</a:t>
            </a:r>
            <a:r>
              <a:rPr lang="de-DE" b="1" dirty="0"/>
              <a:t> Processing: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at different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simultaneously</a:t>
            </a:r>
            <a:r>
              <a:rPr lang="de-DE" dirty="0"/>
              <a:t>.</a:t>
            </a:r>
            <a:endParaRPr lang="de-DE" b="1" dirty="0"/>
          </a:p>
          <a:p>
            <a:r>
              <a:rPr lang="de-DE" b="1" dirty="0" err="1"/>
              <a:t>Disentangled</a:t>
            </a:r>
            <a:r>
              <a:rPr lang="de-DE" b="1" dirty="0"/>
              <a:t> </a:t>
            </a:r>
            <a:r>
              <a:rPr lang="de-DE" b="1" dirty="0" err="1"/>
              <a:t>Representations</a:t>
            </a:r>
            <a:r>
              <a:rPr lang="de-DE" b="1" dirty="0"/>
              <a:t>:</a:t>
            </a:r>
            <a:r>
              <a:rPr lang="de-DE" dirty="0"/>
              <a:t> Separate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appearance</a:t>
            </a:r>
            <a:r>
              <a:rPr lang="de-DE" dirty="0"/>
              <a:t> in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and </a:t>
            </a:r>
            <a:r>
              <a:rPr lang="de-DE" dirty="0" err="1"/>
              <a:t>manipulation</a:t>
            </a:r>
            <a:r>
              <a:rPr lang="de-DE" dirty="0"/>
              <a:t>.</a:t>
            </a:r>
            <a:endParaRPr lang="de-DE" b="1" dirty="0"/>
          </a:p>
          <a:p>
            <a:r>
              <a:rPr lang="de-DE" b="1" dirty="0"/>
              <a:t>Online Augmentation:</a:t>
            </a:r>
            <a:r>
              <a:rPr lang="de-DE" dirty="0"/>
              <a:t> Create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augmenting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requiring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conversion</a:t>
            </a:r>
            <a:r>
              <a:rPr lang="de-DE" dirty="0"/>
              <a:t>.</a:t>
            </a:r>
          </a:p>
          <a:p>
            <a:r>
              <a:rPr lang="de-DE" b="1" dirty="0"/>
              <a:t>Scene-Level Processing: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object-centric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objects</a:t>
            </a:r>
            <a:r>
              <a:rPr lang="de-DE" dirty="0"/>
              <a:t> and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C2BB1B-4EC6-B0B8-D0D7-8BB30BC8A5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0F4751-4143-9200-DC75-E07672D589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Future Research </a:t>
            </a:r>
            <a:r>
              <a:rPr lang="de-DE" sz="2800" dirty="0" err="1"/>
              <a:t>Directions</a:t>
            </a:r>
            <a:endParaRPr lang="de-DE" sz="2800" dirty="0"/>
          </a:p>
          <a:p>
            <a:r>
              <a:rPr lang="de-DE" dirty="0" err="1"/>
              <a:t>Extending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31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360-3875-6F46-231F-442D1FC8C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9C00FC8-104A-B589-016A-8852CC3748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Computer Vision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struggled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fragmented</a:t>
            </a:r>
            <a:r>
              <a:rPr lang="de-DE" dirty="0"/>
              <a:t> 3D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b="1" dirty="0" err="1"/>
              <a:t>voxel</a:t>
            </a:r>
            <a:r>
              <a:rPr lang="de-DE" b="1" dirty="0"/>
              <a:t> </a:t>
            </a:r>
            <a:r>
              <a:rPr lang="de-DE" b="1" dirty="0" err="1"/>
              <a:t>grids</a:t>
            </a:r>
            <a:r>
              <a:rPr lang="de-DE" dirty="0"/>
              <a:t>, </a:t>
            </a:r>
            <a:r>
              <a:rPr lang="de-DE" b="1" dirty="0" err="1"/>
              <a:t>point</a:t>
            </a:r>
            <a:r>
              <a:rPr lang="de-DE" b="1" dirty="0"/>
              <a:t> </a:t>
            </a:r>
            <a:r>
              <a:rPr lang="de-DE" b="1" dirty="0" err="1"/>
              <a:t>clouds</a:t>
            </a:r>
            <a:r>
              <a:rPr lang="de-DE" dirty="0"/>
              <a:t>, and </a:t>
            </a:r>
            <a:r>
              <a:rPr lang="de-DE" b="1" dirty="0" err="1"/>
              <a:t>meshes</a:t>
            </a:r>
            <a:r>
              <a:rPr lang="de-DE" dirty="0"/>
              <a:t>.</a:t>
            </a:r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b="1" dirty="0" err="1"/>
              <a:t>specialized</a:t>
            </a:r>
            <a:r>
              <a:rPr lang="de-DE" b="1" dirty="0"/>
              <a:t> </a:t>
            </a:r>
            <a:r>
              <a:rPr lang="de-DE" b="1" dirty="0" err="1"/>
              <a:t>algorithms</a:t>
            </a:r>
            <a:r>
              <a:rPr lang="de-DE" dirty="0"/>
              <a:t> and </a:t>
            </a:r>
            <a:r>
              <a:rPr lang="de-DE" dirty="0" err="1"/>
              <a:t>architectures</a:t>
            </a:r>
            <a:r>
              <a:rPr lang="de-DE" dirty="0"/>
              <a:t>, </a:t>
            </a:r>
            <a:r>
              <a:rPr lang="de-DE" dirty="0" err="1"/>
              <a:t>preventing</a:t>
            </a:r>
            <a:r>
              <a:rPr lang="de-DE" dirty="0"/>
              <a:t> a </a:t>
            </a:r>
            <a:r>
              <a:rPr lang="de-DE" b="1" dirty="0" err="1"/>
              <a:t>unified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3D </a:t>
            </a:r>
            <a:r>
              <a:rPr lang="de-DE" dirty="0" err="1"/>
              <a:t>processing</a:t>
            </a:r>
            <a:r>
              <a:rPr lang="de-DE" dirty="0"/>
              <a:t>.</a:t>
            </a:r>
          </a:p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suffer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 and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no</a:t>
            </a:r>
            <a:r>
              <a:rPr lang="de-DE" b="1" dirty="0"/>
              <a:t> </a:t>
            </a:r>
            <a:r>
              <a:rPr lang="de-DE" b="1" dirty="0" err="1"/>
              <a:t>standard</a:t>
            </a:r>
            <a:r>
              <a:rPr lang="de-DE" b="1" dirty="0"/>
              <a:t> </a:t>
            </a:r>
            <a:r>
              <a:rPr lang="de-DE" b="1" dirty="0" err="1"/>
              <a:t>way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3D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different </a:t>
            </a:r>
            <a:r>
              <a:rPr lang="de-DE" dirty="0" err="1"/>
              <a:t>applications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8" name="Bildplatzhalter 7" descr="Ein Bild, das Text, Zeichnung, Entwurf, Cartoon enthält.&#10;&#10;KI-generierte Inhalte können fehlerhaft sein.">
            <a:extLst>
              <a:ext uri="{FF2B5EF4-FFF2-40B4-BE49-F238E27FC236}">
                <a16:creationId xmlns:a16="http://schemas.microsoft.com/office/drawing/2014/main" id="{8163F905-0F79-7625-9D89-52F424D94A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333" r="2333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BE9AD95-39A1-ACE1-D813-0CFEBDF10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The 3D </a:t>
            </a:r>
            <a:r>
              <a:rPr lang="de-DE" sz="2800" dirty="0" err="1"/>
              <a:t>Representation</a:t>
            </a:r>
            <a:r>
              <a:rPr lang="de-DE" sz="2800" dirty="0"/>
              <a:t> Problem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Better</a:t>
            </a:r>
            <a:r>
              <a:rPr lang="de-DE" dirty="0"/>
              <a:t> 3D </a:t>
            </a:r>
            <a:r>
              <a:rPr lang="de-DE" dirty="0" err="1"/>
              <a:t>Representation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973564-FDEE-406C-711A-8CABDA30928E}"/>
              </a:ext>
            </a:extLst>
          </p:cNvPr>
          <p:cNvSpPr/>
          <p:nvPr/>
        </p:nvSpPr>
        <p:spPr>
          <a:xfrm>
            <a:off x="550861" y="1294410"/>
            <a:ext cx="4163643" cy="469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8F6F4F-BE85-51CA-BBCB-2C2855BEADEB}"/>
              </a:ext>
            </a:extLst>
          </p:cNvPr>
          <p:cNvSpPr/>
          <p:nvPr/>
        </p:nvSpPr>
        <p:spPr>
          <a:xfrm>
            <a:off x="451262" y="5189517"/>
            <a:ext cx="5753595" cy="36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667979F-BA61-AEAA-BF94-4C6A2DCF3450}"/>
              </a:ext>
            </a:extLst>
          </p:cNvPr>
          <p:cNvSpPr/>
          <p:nvPr/>
        </p:nvSpPr>
        <p:spPr>
          <a:xfrm>
            <a:off x="5747657" y="4067299"/>
            <a:ext cx="457200" cy="1335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826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C76C-0727-244B-3090-F8680277A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B11AAE2-037E-6B26-F876-F392C9FA26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dirty="0" err="1"/>
              <a:t>demonstrates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b="1" dirty="0" err="1"/>
              <a:t>feasible</a:t>
            </a:r>
            <a:r>
              <a:rPr lang="de-DE" b="1" dirty="0"/>
              <a:t> and </a:t>
            </a:r>
            <a:r>
              <a:rPr lang="de-DE" b="1" dirty="0" err="1"/>
              <a:t>effective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3D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b="1" dirty="0" err="1"/>
              <a:t>unified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diverse 3D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specialized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r>
              <a:rPr lang="de-DE" dirty="0"/>
              <a:t>.</a:t>
            </a:r>
          </a:p>
          <a:p>
            <a:r>
              <a:rPr lang="de-DE" dirty="0" err="1"/>
              <a:t>Competitive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/>
              <a:t>real-</a:t>
            </a:r>
            <a:r>
              <a:rPr lang="de-DE" b="1" dirty="0" err="1"/>
              <a:t>world</a:t>
            </a:r>
            <a:r>
              <a:rPr lang="de-DE" b="1" dirty="0"/>
              <a:t> </a:t>
            </a:r>
            <a:r>
              <a:rPr lang="de-DE" dirty="0" err="1"/>
              <a:t>deployment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torward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becoming</a:t>
            </a:r>
            <a:r>
              <a:rPr lang="de-DE" dirty="0"/>
              <a:t> a </a:t>
            </a:r>
            <a:r>
              <a:rPr lang="de-DE" b="1" dirty="0" err="1"/>
              <a:t>standard</a:t>
            </a:r>
            <a:r>
              <a:rPr lang="de-DE" b="1" dirty="0"/>
              <a:t> 3D </a:t>
            </a:r>
            <a:r>
              <a:rPr lang="de-DE" b="1" dirty="0" err="1"/>
              <a:t>representation</a:t>
            </a:r>
            <a:r>
              <a:rPr lang="de-DE" b="1" dirty="0"/>
              <a:t> </a:t>
            </a:r>
            <a:r>
              <a:rPr lang="de-DE" dirty="0"/>
              <a:t>in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and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 </a:t>
            </a:r>
          </a:p>
        </p:txBody>
      </p:sp>
      <p:pic>
        <p:nvPicPr>
          <p:cNvPr id="10" name="Bildplatzhalter 9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CE3F2780-6FEF-6381-6E35-E40AF49A16C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306" b="3306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762B35-3BFF-C8E0-F0F2-0FF3139340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 err="1"/>
              <a:t>Conclusion</a:t>
            </a:r>
            <a:r>
              <a:rPr lang="de-DE" sz="2800" dirty="0"/>
              <a:t> and Impact</a:t>
            </a:r>
          </a:p>
          <a:p>
            <a:r>
              <a:rPr lang="de-DE" dirty="0" err="1"/>
              <a:t>Transforming</a:t>
            </a:r>
            <a:r>
              <a:rPr lang="de-DE" dirty="0"/>
              <a:t> 3D Deep Learning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589DB61-D6AE-69D6-AE2B-35389786EB90}"/>
              </a:ext>
            </a:extLst>
          </p:cNvPr>
          <p:cNvSpPr/>
          <p:nvPr/>
        </p:nvSpPr>
        <p:spPr>
          <a:xfrm>
            <a:off x="5051394" y="1216241"/>
            <a:ext cx="665825" cy="4429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6EFEC47-899E-8524-4F9D-709888EE15BF}"/>
              </a:ext>
            </a:extLst>
          </p:cNvPr>
          <p:cNvSpPr/>
          <p:nvPr/>
        </p:nvSpPr>
        <p:spPr>
          <a:xfrm>
            <a:off x="4651899" y="1364399"/>
            <a:ext cx="665825" cy="233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A4BF06-1905-E572-A46C-83E1813B4242}"/>
              </a:ext>
            </a:extLst>
          </p:cNvPr>
          <p:cNvSpPr/>
          <p:nvPr/>
        </p:nvSpPr>
        <p:spPr>
          <a:xfrm>
            <a:off x="239697" y="5454015"/>
            <a:ext cx="5406501" cy="272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226A5D3-473A-0DE6-3529-82994299503B}"/>
              </a:ext>
            </a:extLst>
          </p:cNvPr>
          <p:cNvSpPr/>
          <p:nvPr/>
        </p:nvSpPr>
        <p:spPr>
          <a:xfrm>
            <a:off x="91440" y="1264920"/>
            <a:ext cx="1676400" cy="1849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E30CEB5-9990-FAD1-04DC-C5F8E3067C1D}"/>
              </a:ext>
            </a:extLst>
          </p:cNvPr>
          <p:cNvSpPr/>
          <p:nvPr/>
        </p:nvSpPr>
        <p:spPr>
          <a:xfrm>
            <a:off x="396240" y="2722880"/>
            <a:ext cx="568960" cy="1915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2DBC6E9-4A57-1DEB-EDB8-32A69F14FDA0}"/>
              </a:ext>
            </a:extLst>
          </p:cNvPr>
          <p:cNvSpPr/>
          <p:nvPr/>
        </p:nvSpPr>
        <p:spPr>
          <a:xfrm>
            <a:off x="4651899" y="5146040"/>
            <a:ext cx="575421" cy="46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20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AB5A-C34F-42BB-B12C-07540D15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764A1FD-277F-A968-8BDF-6EB9DC2E52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dirty="0" err="1"/>
              <a:t>Describing</a:t>
            </a:r>
            <a:r>
              <a:rPr lang="de-DE" dirty="0"/>
              <a:t> a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Architect</a:t>
            </a:r>
            <a:r>
              <a:rPr lang="de-DE" dirty="0"/>
              <a:t>. The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like „</a:t>
            </a:r>
            <a:r>
              <a:rPr lang="de-DE" dirty="0" err="1"/>
              <a:t>comfort</a:t>
            </a:r>
            <a:r>
              <a:rPr lang="de-DE" dirty="0"/>
              <a:t>“ </a:t>
            </a:r>
            <a:r>
              <a:rPr lang="de-DE" dirty="0" err="1"/>
              <a:t>or</a:t>
            </a:r>
            <a:r>
              <a:rPr lang="de-DE" dirty="0"/>
              <a:t> „</a:t>
            </a:r>
            <a:r>
              <a:rPr lang="de-DE" dirty="0" err="1"/>
              <a:t>aesthetics</a:t>
            </a:r>
            <a:r>
              <a:rPr lang="de-DE" dirty="0"/>
              <a:t>“ in 3D Space, </a:t>
            </a:r>
            <a:r>
              <a:rPr lang="de-DE" dirty="0" err="1"/>
              <a:t>moring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in real-time.</a:t>
            </a:r>
          </a:p>
          <a:p>
            <a:r>
              <a:rPr lang="de-DE" dirty="0" err="1"/>
              <a:t>LLM‘s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3D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communicating</a:t>
            </a:r>
            <a:r>
              <a:rPr lang="de-DE" dirty="0"/>
              <a:t>. Right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limited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and 2D </a:t>
            </a:r>
            <a:r>
              <a:rPr lang="de-DE" dirty="0" err="1"/>
              <a:t>images</a:t>
            </a:r>
            <a:r>
              <a:rPr lang="de-DE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97FF5E-7442-774C-AB0E-D3E1C81903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0C9492-FC25-B0D1-45BE-12922C9C03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23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C4827-E0BF-8A8E-A059-3A67808E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B37C00E-DB01-C176-83EE-24C367A564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dirty="0"/>
              <a:t>Page 1, 2, 6, 7, 8, 9, 10, 12, 13, 17, 18 Figure: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Neue Regular"/>
              </a:rPr>
              <a:t>Deep Learning on Object-Centric 3D Neural Fields</a:t>
            </a:r>
          </a:p>
          <a:p>
            <a:r>
              <a:rPr lang="de-DE" dirty="0"/>
              <a:t>Page 3 Figure: </a:t>
            </a:r>
            <a:r>
              <a:rPr lang="en-US" b="1" dirty="0"/>
              <a:t>Neural Fields in Visual Computing and Beyond</a:t>
            </a:r>
          </a:p>
          <a:p>
            <a:r>
              <a:rPr lang="en-US" dirty="0"/>
              <a:t>Page 4 Figure: </a:t>
            </a:r>
            <a:r>
              <a:rPr lang="en-US" b="1" dirty="0"/>
              <a:t>Medical Image Processing, Robotics, Automatic Image Analysis</a:t>
            </a:r>
          </a:p>
          <a:p>
            <a:endParaRPr lang="de-DE" b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CC98B0-F2C4-6A67-BFC2-1C9CF86B9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D186B0-BDC0-A321-344A-31E4A74C5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 3D </a:t>
            </a:r>
            <a:r>
              <a:rPr lang="de-DE" dirty="0" err="1"/>
              <a:t>Representation</a:t>
            </a:r>
            <a:r>
              <a:rPr lang="de-DE" dirty="0"/>
              <a:t> Problem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24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14BC-1A9C-94C9-AF05-DABA055B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66E360-2C79-2F12-9A4D-EBE16F1A4A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65B8D5-572E-341B-075C-E70490EBC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3A93AF-AE69-83F7-4AD7-3A68972A80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The 3D </a:t>
            </a:r>
            <a:r>
              <a:rPr lang="de-DE" dirty="0" err="1"/>
              <a:t>Representation</a:t>
            </a:r>
            <a:r>
              <a:rPr lang="de-DE" dirty="0"/>
              <a:t> Problem</a:t>
            </a:r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26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E9A1-683B-5E7C-4A76-AC637CFE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E01048-BC7D-4ACE-2CC2-1EE4F60E34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A64206-EB4E-7696-E2E9-F203E15C2A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88F829-8163-AC58-D49C-8C5CB574F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217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FF2F4EC-C20B-1E43-BE9F-59A8585619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394C4D9-2975-504D-8952-FF2A67C2FD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0188BC-6CD0-AD4B-A4FB-7A918BB1E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10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92A4-D6E3-6F4A-6548-219F3DE1F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87B352C-E04C-09C8-B520-E96D0ABE14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Fields (NFs)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continuous</a:t>
            </a:r>
            <a:r>
              <a:rPr lang="de-DE" b="1" dirty="0"/>
              <a:t> </a:t>
            </a:r>
            <a:r>
              <a:rPr lang="de-DE" b="1" dirty="0" err="1"/>
              <a:t>functions</a:t>
            </a:r>
            <a:r>
              <a:rPr lang="de-DE" b="1" dirty="0"/>
              <a:t> </a:t>
            </a:r>
            <a:r>
              <a:rPr lang="de-DE" dirty="0" err="1"/>
              <a:t>defined</a:t>
            </a:r>
            <a:r>
              <a:rPr lang="de-DE" dirty="0"/>
              <a:t> at all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, </a:t>
            </a:r>
            <a:r>
              <a:rPr lang="de-DE" dirty="0" err="1"/>
              <a:t>parameterized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</a:t>
            </a:r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3D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like </a:t>
            </a:r>
            <a:r>
              <a:rPr lang="de-DE" b="1" dirty="0" err="1"/>
              <a:t>Signed</a:t>
            </a:r>
            <a:r>
              <a:rPr lang="de-DE" b="1" dirty="0"/>
              <a:t> </a:t>
            </a:r>
            <a:r>
              <a:rPr lang="de-DE" b="1" dirty="0" err="1"/>
              <a:t>Distance</a:t>
            </a:r>
            <a:r>
              <a:rPr lang="de-DE" b="1" dirty="0"/>
              <a:t> Fields </a:t>
            </a:r>
            <a:r>
              <a:rPr lang="de-DE" dirty="0"/>
              <a:t>(SDF), </a:t>
            </a:r>
            <a:r>
              <a:rPr lang="de-DE" b="1" dirty="0" err="1"/>
              <a:t>Unsigned</a:t>
            </a:r>
            <a:r>
              <a:rPr lang="de-DE" b="1" dirty="0"/>
              <a:t> </a:t>
            </a:r>
            <a:r>
              <a:rPr lang="de-DE" b="1" dirty="0" err="1"/>
              <a:t>Distance</a:t>
            </a:r>
            <a:r>
              <a:rPr lang="de-DE" b="1" dirty="0"/>
              <a:t> Fields </a:t>
            </a:r>
            <a:r>
              <a:rPr lang="de-DE" dirty="0"/>
              <a:t>(UDF), and </a:t>
            </a:r>
            <a:r>
              <a:rPr lang="de-DE" b="1" dirty="0" err="1"/>
              <a:t>Occupancy</a:t>
            </a:r>
            <a:r>
              <a:rPr lang="de-DE" b="1" dirty="0"/>
              <a:t> Fields</a:t>
            </a:r>
            <a:r>
              <a:rPr lang="de-DE" dirty="0"/>
              <a:t> (OF).</a:t>
            </a:r>
          </a:p>
          <a:p>
            <a:r>
              <a:rPr lang="de-DE" b="1" dirty="0" err="1"/>
              <a:t>Neural</a:t>
            </a:r>
            <a:r>
              <a:rPr lang="de-DE" b="1" dirty="0"/>
              <a:t> </a:t>
            </a:r>
            <a:r>
              <a:rPr lang="de-DE" b="1" dirty="0" err="1"/>
              <a:t>Radiance</a:t>
            </a:r>
            <a:r>
              <a:rPr lang="de-DE" b="1" dirty="0"/>
              <a:t> Fields </a:t>
            </a:r>
            <a:r>
              <a:rPr lang="de-DE" dirty="0"/>
              <a:t>(</a:t>
            </a:r>
            <a:r>
              <a:rPr lang="de-DE" dirty="0" err="1"/>
              <a:t>NeRFs</a:t>
            </a:r>
            <a:r>
              <a:rPr lang="de-DE" dirty="0"/>
              <a:t>)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appearance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outputting</a:t>
            </a:r>
            <a:r>
              <a:rPr lang="de-DE" dirty="0"/>
              <a:t> RGB </a:t>
            </a:r>
            <a:r>
              <a:rPr lang="de-DE" dirty="0" err="1"/>
              <a:t>colors</a:t>
            </a:r>
            <a:r>
              <a:rPr lang="de-DE" dirty="0"/>
              <a:t> and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b="1" dirty="0" err="1"/>
              <a:t>memory</a:t>
            </a:r>
            <a:r>
              <a:rPr lang="de-DE" b="1" dirty="0"/>
              <a:t>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decoupled</a:t>
            </a:r>
            <a:r>
              <a:rPr lang="de-DE" b="1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b="1" dirty="0" err="1"/>
              <a:t>spatial</a:t>
            </a:r>
            <a:r>
              <a:rPr lang="de-DE" b="1" dirty="0"/>
              <a:t> </a:t>
            </a:r>
            <a:r>
              <a:rPr lang="de-DE" b="1" dirty="0" err="1"/>
              <a:t>resolution</a:t>
            </a:r>
            <a:r>
              <a:rPr lang="de-DE" b="1" dirty="0"/>
              <a:t>, </a:t>
            </a:r>
            <a:r>
              <a:rPr lang="de-DE" dirty="0" err="1"/>
              <a:t>allowing</a:t>
            </a:r>
            <a:r>
              <a:rPr lang="de-DE" dirty="0"/>
              <a:t> </a:t>
            </a:r>
            <a:r>
              <a:rPr lang="de-DE" dirty="0" err="1"/>
              <a:t>arbitrarily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pic>
        <p:nvPicPr>
          <p:cNvPr id="6" name="Bildplatzhalter 5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3D3DFCCF-32B4-17EB-1275-2D78546C21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676" b="7676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D74531-A2E1-28B6-7E47-E68A07E846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Enter </a:t>
            </a:r>
            <a:r>
              <a:rPr lang="de-DE" sz="2800" dirty="0" err="1"/>
              <a:t>Neural</a:t>
            </a:r>
            <a:r>
              <a:rPr lang="de-DE" sz="2800" dirty="0"/>
              <a:t> Fields</a:t>
            </a:r>
          </a:p>
          <a:p>
            <a:r>
              <a:rPr lang="de-DE" dirty="0" err="1"/>
              <a:t>Neural</a:t>
            </a:r>
            <a:r>
              <a:rPr lang="de-DE" dirty="0"/>
              <a:t> Fields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3D </a:t>
            </a:r>
            <a:r>
              <a:rPr lang="de-DE" dirty="0" err="1"/>
              <a:t>Representations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08831E-FA23-9984-49F1-3E8260A0A16A}"/>
              </a:ext>
            </a:extLst>
          </p:cNvPr>
          <p:cNvSpPr/>
          <p:nvPr/>
        </p:nvSpPr>
        <p:spPr>
          <a:xfrm>
            <a:off x="906379" y="1227221"/>
            <a:ext cx="2999874" cy="216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5D6CF1C-56A0-84D7-37FF-C550D172D602}"/>
              </a:ext>
            </a:extLst>
          </p:cNvPr>
          <p:cNvSpPr/>
          <p:nvPr/>
        </p:nvSpPr>
        <p:spPr>
          <a:xfrm>
            <a:off x="826168" y="5245768"/>
            <a:ext cx="4940969" cy="328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16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DD87-49EF-1EA0-EE5D-FDEACA8B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5FE4C7F-6825-7500-CA42-F9165F9004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b="1" dirty="0"/>
              <a:t>3D Content </a:t>
            </a:r>
            <a:r>
              <a:rPr lang="de-DE" b="1" dirty="0" err="1"/>
              <a:t>Creation</a:t>
            </a:r>
            <a:r>
              <a:rPr lang="de-DE" b="1" dirty="0"/>
              <a:t>:</a:t>
            </a:r>
            <a:r>
              <a:rPr lang="de-DE" dirty="0"/>
              <a:t> Generate and </a:t>
            </a:r>
            <a:r>
              <a:rPr lang="de-DE" dirty="0" err="1"/>
              <a:t>edit</a:t>
            </a:r>
            <a:r>
              <a:rPr lang="de-DE" dirty="0"/>
              <a:t> 3D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manipulation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gaming</a:t>
            </a:r>
            <a:r>
              <a:rPr lang="de-DE" dirty="0"/>
              <a:t> and VR </a:t>
            </a:r>
            <a:r>
              <a:rPr lang="de-DE" dirty="0" err="1"/>
              <a:t>applications</a:t>
            </a:r>
            <a:r>
              <a:rPr lang="de-DE" dirty="0"/>
              <a:t>.</a:t>
            </a:r>
          </a:p>
          <a:p>
            <a:r>
              <a:rPr lang="de-DE" b="1" dirty="0"/>
              <a:t>Robotics:</a:t>
            </a:r>
            <a:r>
              <a:rPr lang="de-DE" dirty="0"/>
              <a:t> </a:t>
            </a:r>
            <a:r>
              <a:rPr lang="de-DE" dirty="0" err="1"/>
              <a:t>Enable</a:t>
            </a:r>
            <a:r>
              <a:rPr lang="de-DE" dirty="0"/>
              <a:t> fast 3D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manipulation</a:t>
            </a:r>
            <a:r>
              <a:rPr lang="de-DE" dirty="0"/>
              <a:t> and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  <a:p>
            <a:r>
              <a:rPr lang="de-DE" b="1" dirty="0"/>
              <a:t>Medical Imaging: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3D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feilds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diagnosis</a:t>
            </a:r>
            <a:r>
              <a:rPr lang="de-DE" dirty="0"/>
              <a:t> and </a:t>
            </a:r>
            <a:r>
              <a:rPr lang="de-DE" dirty="0" err="1"/>
              <a:t>treatment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.</a:t>
            </a:r>
          </a:p>
          <a:p>
            <a:r>
              <a:rPr lang="de-DE" b="1" dirty="0"/>
              <a:t>Digital Twins: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large </a:t>
            </a:r>
            <a:r>
              <a:rPr lang="de-DE" dirty="0" err="1"/>
              <a:t>collections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3D </a:t>
            </a:r>
            <a:r>
              <a:rPr lang="de-DE" dirty="0" err="1"/>
              <a:t>objects</a:t>
            </a:r>
            <a:r>
              <a:rPr lang="de-DE" dirty="0"/>
              <a:t> in </a:t>
            </a:r>
            <a:r>
              <a:rPr lang="de-DE" dirty="0" err="1"/>
              <a:t>industrial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</p:txBody>
      </p:sp>
      <p:pic>
        <p:nvPicPr>
          <p:cNvPr id="8" name="Bildplatzhalter 7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F11D7C3B-FC7D-9A93-3EFD-6B4BE52402D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564" b="7564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618690-FB7A-2A7E-4769-8F97687B8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 err="1"/>
              <a:t>Practical</a:t>
            </a:r>
            <a:r>
              <a:rPr lang="de-DE" sz="2800" dirty="0"/>
              <a:t> </a:t>
            </a:r>
            <a:r>
              <a:rPr lang="de-DE" sz="2800" dirty="0" err="1"/>
              <a:t>Applications</a:t>
            </a:r>
            <a:r>
              <a:rPr lang="de-DE" sz="2800" dirty="0"/>
              <a:t> and Use Cases</a:t>
            </a:r>
          </a:p>
          <a:p>
            <a:r>
              <a:rPr lang="de-DE" dirty="0"/>
              <a:t>Real-World </a:t>
            </a:r>
            <a:r>
              <a:rPr lang="de-DE" dirty="0" err="1"/>
              <a:t>Deployment</a:t>
            </a:r>
            <a:r>
              <a:rPr lang="de-DE" dirty="0"/>
              <a:t> Scenarios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928B72-C843-456D-F39C-6090F3D31D0B}"/>
              </a:ext>
            </a:extLst>
          </p:cNvPr>
          <p:cNvSpPr/>
          <p:nvPr/>
        </p:nvSpPr>
        <p:spPr>
          <a:xfrm>
            <a:off x="489284" y="1211179"/>
            <a:ext cx="5791200" cy="51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AE0EA7-312E-4C80-323E-3FA15CF49DB2}"/>
              </a:ext>
            </a:extLst>
          </p:cNvPr>
          <p:cNvSpPr/>
          <p:nvPr/>
        </p:nvSpPr>
        <p:spPr>
          <a:xfrm>
            <a:off x="550861" y="5141495"/>
            <a:ext cx="5625350" cy="513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72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BF318-E096-8B73-F7B8-E4C5A9FA9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C2DD01-0A74-28F2-25A4-D4F07C1D1C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371600"/>
            <a:ext cx="9721850" cy="3927675"/>
          </a:xfrm>
        </p:spPr>
        <p:txBody>
          <a:bodyPr/>
          <a:lstStyle/>
          <a:p>
            <a:r>
              <a:rPr lang="de-DE" b="1" dirty="0" err="1"/>
              <a:t>Neural</a:t>
            </a:r>
            <a:r>
              <a:rPr lang="de-DE" b="1" dirty="0"/>
              <a:t> </a:t>
            </a:r>
            <a:r>
              <a:rPr lang="de-DE" b="1" dirty="0" err="1"/>
              <a:t>Implicit</a:t>
            </a:r>
            <a:r>
              <a:rPr lang="de-DE" b="1" dirty="0"/>
              <a:t> </a:t>
            </a:r>
            <a:r>
              <a:rPr lang="de-DE" b="1" dirty="0" err="1"/>
              <a:t>Representations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parameterized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3D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appearance</a:t>
            </a:r>
            <a:r>
              <a:rPr lang="de-DE" dirty="0"/>
              <a:t>.</a:t>
            </a:r>
          </a:p>
          <a:p>
            <a:r>
              <a:rPr lang="de-DE" b="1" dirty="0" err="1"/>
              <a:t>Object-Centric</a:t>
            </a:r>
            <a:r>
              <a:rPr lang="de-DE" b="1" dirty="0"/>
              <a:t>:</a:t>
            </a:r>
            <a:r>
              <a:rPr lang="de-DE" dirty="0"/>
              <a:t> Focus on individual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scenes</a:t>
            </a:r>
            <a:r>
              <a:rPr lang="de-DE" dirty="0"/>
              <a:t>, </a:t>
            </a:r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 and </a:t>
            </a:r>
            <a:r>
              <a:rPr lang="de-DE" dirty="0" err="1"/>
              <a:t>transfer</a:t>
            </a:r>
            <a:r>
              <a:rPr lang="de-DE" dirty="0"/>
              <a:t>.</a:t>
            </a:r>
          </a:p>
          <a:p>
            <a:r>
              <a:rPr lang="de-DE" b="1" dirty="0"/>
              <a:t>Research Question:</a:t>
            </a:r>
            <a:r>
              <a:rPr lang="de-DE" dirty="0"/>
              <a:t> 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downstream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?</a:t>
            </a:r>
          </a:p>
          <a:p>
            <a:r>
              <a:rPr lang="de-DE" dirty="0"/>
              <a:t>This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traditional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themselves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12E983-C12D-988B-73FD-D261C7884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Key </a:t>
            </a:r>
            <a:r>
              <a:rPr lang="de-DE" sz="2800" dirty="0" err="1"/>
              <a:t>Terminology</a:t>
            </a:r>
            <a:r>
              <a:rPr lang="de-DE" sz="2800" dirty="0"/>
              <a:t> and Research Question</a:t>
            </a:r>
          </a:p>
          <a:p>
            <a:r>
              <a:rPr lang="de-DE" dirty="0"/>
              <a:t>Understanding </a:t>
            </a:r>
            <a:r>
              <a:rPr lang="de-DE" dirty="0" err="1"/>
              <a:t>Object-Centric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Processing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6FAD579-2328-57E2-D2C2-33720EF29B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348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F03F8-1FA3-0637-BE84-38581900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D43353-7758-4AD9-D146-C644E6C73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b="1" dirty="0" err="1"/>
              <a:t>compact</a:t>
            </a:r>
            <a:r>
              <a:rPr lang="de-DE" b="1" dirty="0"/>
              <a:t> latent </a:t>
            </a:r>
            <a:r>
              <a:rPr lang="de-DE" b="1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thourgh</a:t>
            </a:r>
            <a:r>
              <a:rPr lang="de-DE" dirty="0"/>
              <a:t> a </a:t>
            </a:r>
            <a:r>
              <a:rPr lang="de-DE" b="1" dirty="0" err="1"/>
              <a:t>single</a:t>
            </a:r>
            <a:r>
              <a:rPr lang="de-DE" b="1" dirty="0"/>
              <a:t> </a:t>
            </a:r>
            <a:r>
              <a:rPr lang="de-DE" b="1" dirty="0" err="1"/>
              <a:t>inference</a:t>
            </a:r>
            <a:r>
              <a:rPr lang="de-DE" b="1" dirty="0"/>
              <a:t> pass.</a:t>
            </a:r>
          </a:p>
          <a:p>
            <a:r>
              <a:rPr lang="de-DE" dirty="0"/>
              <a:t>The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b="1" dirty="0" err="1"/>
              <a:t>encoder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NF </a:t>
            </a:r>
            <a:r>
              <a:rPr lang="de-DE" dirty="0" err="1"/>
              <a:t>weights</a:t>
            </a:r>
            <a:r>
              <a:rPr lang="de-DE" dirty="0"/>
              <a:t> and an </a:t>
            </a:r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b="1" dirty="0" err="1"/>
              <a:t>decoder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sues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linear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,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row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independently</a:t>
            </a:r>
            <a:endParaRPr lang="de-DE" dirty="0"/>
          </a:p>
          <a:p>
            <a:r>
              <a:rPr lang="de-DE" dirty="0"/>
              <a:t>Max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aggregates</a:t>
            </a:r>
            <a:r>
              <a:rPr lang="de-DE" dirty="0"/>
              <a:t> all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rows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b="1" dirty="0" err="1"/>
              <a:t>single</a:t>
            </a:r>
            <a:r>
              <a:rPr lang="de-DE" b="1" dirty="0"/>
              <a:t> </a:t>
            </a:r>
            <a:r>
              <a:rPr lang="de-DE" b="1" dirty="0" err="1"/>
              <a:t>compact</a:t>
            </a:r>
            <a:r>
              <a:rPr lang="de-DE" b="1" dirty="0"/>
              <a:t> </a:t>
            </a:r>
            <a:r>
              <a:rPr lang="de-DE" b="1" dirty="0" err="1"/>
              <a:t>embedding</a:t>
            </a:r>
            <a:r>
              <a:rPr lang="de-DE" b="1" dirty="0"/>
              <a:t> </a:t>
            </a:r>
            <a:r>
              <a:rPr lang="de-DE" b="1" dirty="0" err="1"/>
              <a:t>vector</a:t>
            </a:r>
            <a:endParaRPr lang="de-DE" b="1" dirty="0"/>
          </a:p>
        </p:txBody>
      </p:sp>
      <p:pic>
        <p:nvPicPr>
          <p:cNvPr id="8" name="Bildplatzhalter 7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216D9064-8F68-04B5-5F73-98AFCED8F36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42" b="242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B3B8714-9C82-1C6B-534E-39DE326CEC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The nf2vec </a:t>
            </a:r>
            <a:r>
              <a:rPr lang="de-DE" sz="2800" dirty="0" err="1"/>
              <a:t>Famework</a:t>
            </a:r>
            <a:r>
              <a:rPr lang="de-DE" sz="2800" dirty="0"/>
              <a:t> </a:t>
            </a:r>
            <a:r>
              <a:rPr lang="de-DE" sz="2800" dirty="0" err="1"/>
              <a:t>Overview</a:t>
            </a:r>
            <a:endParaRPr lang="de-DE" sz="2800" dirty="0"/>
          </a:p>
          <a:p>
            <a:r>
              <a:rPr lang="de-DE" dirty="0"/>
              <a:t>Architecture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Field Processing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C0B535-C35A-753C-7230-CC497077CB22}"/>
              </a:ext>
            </a:extLst>
          </p:cNvPr>
          <p:cNvSpPr/>
          <p:nvPr/>
        </p:nvSpPr>
        <p:spPr>
          <a:xfrm>
            <a:off x="412955" y="1381405"/>
            <a:ext cx="5936226" cy="956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C9CA84B-6630-4D5B-311D-56D1FFA74A9F}"/>
              </a:ext>
            </a:extLst>
          </p:cNvPr>
          <p:cNvSpPr/>
          <p:nvPr/>
        </p:nvSpPr>
        <p:spPr>
          <a:xfrm>
            <a:off x="412955" y="4476997"/>
            <a:ext cx="5791902" cy="116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94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67DA-22A2-4B2B-30D8-092D5C442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815C472-773E-D2CA-48A3-A117F38BC6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stacked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b="1" dirty="0" err="1"/>
              <a:t>matrix</a:t>
            </a:r>
            <a:r>
              <a:rPr lang="de-DE" b="1" dirty="0"/>
              <a:t> 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S × H, </a:t>
            </a:r>
            <a:r>
              <a:rPr lang="de-DE" dirty="0" err="1"/>
              <a:t>where</a:t>
            </a:r>
            <a:r>
              <a:rPr lang="de-DE" dirty="0"/>
              <a:t> S </a:t>
            </a:r>
            <a:r>
              <a:rPr lang="de-DE" dirty="0" err="1"/>
              <a:t>represents</a:t>
            </a:r>
            <a:r>
              <a:rPr lang="de-DE" dirty="0"/>
              <a:t> total </a:t>
            </a:r>
            <a:r>
              <a:rPr lang="de-DE" dirty="0" err="1"/>
              <a:t>parameters</a:t>
            </a:r>
            <a:r>
              <a:rPr lang="de-DE" dirty="0"/>
              <a:t> and 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.</a:t>
            </a:r>
          </a:p>
          <a:p>
            <a:r>
              <a:rPr lang="de-DE" dirty="0"/>
              <a:t>Input, </a:t>
            </a:r>
            <a:r>
              <a:rPr lang="de-DE" dirty="0" err="1"/>
              <a:t>hidden</a:t>
            </a:r>
            <a:r>
              <a:rPr lang="de-DE" dirty="0"/>
              <a:t>, and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concatenated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 </a:t>
            </a:r>
            <a:r>
              <a:rPr lang="de-DE" dirty="0" err="1"/>
              <a:t>unified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.</a:t>
            </a:r>
          </a:p>
          <a:p>
            <a:r>
              <a:rPr lang="de-DE" b="1" dirty="0"/>
              <a:t>Output </a:t>
            </a:r>
            <a:r>
              <a:rPr lang="de-DE" b="1" dirty="0" err="1"/>
              <a:t>layers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zero-</a:t>
            </a:r>
            <a:r>
              <a:rPr lang="de-DE" b="1" dirty="0" err="1"/>
              <a:t>padded</a:t>
            </a:r>
            <a:r>
              <a:rPr lang="de-DE" b="1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maintain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.</a:t>
            </a:r>
          </a:p>
          <a:p>
            <a:r>
              <a:rPr lang="de-DE" b="1" dirty="0" err="1"/>
              <a:t>Shared</a:t>
            </a:r>
            <a:r>
              <a:rPr lang="de-DE" b="1" dirty="0"/>
              <a:t> </a:t>
            </a:r>
            <a:r>
              <a:rPr lang="de-DE" b="1" dirty="0" err="1"/>
              <a:t>initialization</a:t>
            </a:r>
            <a:r>
              <a:rPr lang="de-DE" b="1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alighment</a:t>
            </a:r>
            <a:r>
              <a:rPr lang="de-DE" dirty="0"/>
              <a:t> and </a:t>
            </a:r>
            <a:r>
              <a:rPr lang="de-DE" dirty="0" err="1"/>
              <a:t>traning</a:t>
            </a:r>
            <a:r>
              <a:rPr lang="de-DE" dirty="0"/>
              <a:t> </a:t>
            </a:r>
            <a:r>
              <a:rPr lang="de-DE" dirty="0" err="1"/>
              <a:t>covergence</a:t>
            </a:r>
            <a:r>
              <a:rPr lang="de-DE" dirty="0"/>
              <a:t>. </a:t>
            </a:r>
          </a:p>
        </p:txBody>
      </p:sp>
      <p:pic>
        <p:nvPicPr>
          <p:cNvPr id="6" name="Bildplatzhalter 5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7BA387C0-9CA4-9AB0-4647-75AE2DEE5B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42" b="242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3E51F2-B2A4-7885-4194-AE975D4754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 err="1"/>
              <a:t>Weight</a:t>
            </a:r>
            <a:r>
              <a:rPr lang="de-DE" sz="2800" dirty="0"/>
              <a:t> Matrix </a:t>
            </a:r>
            <a:r>
              <a:rPr lang="de-DE" sz="2800" dirty="0" err="1"/>
              <a:t>Representation</a:t>
            </a:r>
            <a:endParaRPr lang="de-DE" sz="2800" dirty="0"/>
          </a:p>
          <a:p>
            <a:r>
              <a:rPr lang="de-DE" dirty="0" err="1"/>
              <a:t>Structuring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Field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Processing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1D67C2-030F-D25E-6199-5254B3D5E2DA}"/>
              </a:ext>
            </a:extLst>
          </p:cNvPr>
          <p:cNvSpPr/>
          <p:nvPr/>
        </p:nvSpPr>
        <p:spPr>
          <a:xfrm>
            <a:off x="439387" y="1448790"/>
            <a:ext cx="5765470" cy="789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7D519AE-3763-DA86-2040-DFC8211AB0FB}"/>
              </a:ext>
            </a:extLst>
          </p:cNvPr>
          <p:cNvSpPr/>
          <p:nvPr/>
        </p:nvSpPr>
        <p:spPr>
          <a:xfrm>
            <a:off x="439387" y="4476997"/>
            <a:ext cx="5765470" cy="1294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39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C4FE-F9FC-F9F0-01BF-F00109A3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C1E0EB-C32A-06A4-B2B8-616B41BC59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b="1" dirty="0" err="1"/>
              <a:t>decoder</a:t>
            </a:r>
            <a:r>
              <a:rPr lang="de-DE" b="1" dirty="0"/>
              <a:t> </a:t>
            </a:r>
            <a:r>
              <a:rPr lang="de-DE" b="1" dirty="0" err="1"/>
              <a:t>predicts</a:t>
            </a:r>
            <a:r>
              <a:rPr lang="de-DE" b="1" dirty="0"/>
              <a:t> original </a:t>
            </a:r>
            <a:r>
              <a:rPr lang="de-DE" b="1" dirty="0" err="1"/>
              <a:t>field</a:t>
            </a:r>
            <a:r>
              <a:rPr lang="de-DE" b="1" dirty="0"/>
              <a:t> </a:t>
            </a:r>
            <a:r>
              <a:rPr lang="de-DE" b="1" dirty="0" err="1"/>
              <a:t>values</a:t>
            </a:r>
            <a:r>
              <a:rPr lang="de-DE" b="1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reconstructing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, </a:t>
            </a:r>
            <a:r>
              <a:rPr lang="de-DE" dirty="0" err="1"/>
              <a:t>focusing</a:t>
            </a:r>
            <a:r>
              <a:rPr lang="de-DE" dirty="0"/>
              <a:t> on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recovery</a:t>
            </a:r>
            <a:r>
              <a:rPr lang="de-DE" dirty="0"/>
              <a:t>.</a:t>
            </a:r>
          </a:p>
          <a:p>
            <a:r>
              <a:rPr lang="de-DE" dirty="0" err="1"/>
              <a:t>Traning</a:t>
            </a:r>
            <a:r>
              <a:rPr lang="de-DE" dirty="0"/>
              <a:t> </a:t>
            </a:r>
            <a:r>
              <a:rPr lang="de-DE" dirty="0" err="1"/>
              <a:t>mimics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: </a:t>
            </a:r>
            <a:r>
              <a:rPr lang="de-DE" b="1" dirty="0"/>
              <a:t>UDF/SDF </a:t>
            </a:r>
            <a:r>
              <a:rPr lang="de-DE" b="1" dirty="0" err="1"/>
              <a:t>training</a:t>
            </a:r>
            <a:r>
              <a:rPr lang="de-DE" b="1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.</a:t>
            </a:r>
          </a:p>
          <a:p>
            <a:r>
              <a:rPr lang="de-DE" b="1" dirty="0" err="1"/>
              <a:t>NeRF</a:t>
            </a:r>
            <a:r>
              <a:rPr lang="de-DE" b="1" dirty="0"/>
              <a:t> </a:t>
            </a:r>
            <a:r>
              <a:rPr lang="de-DE" b="1" dirty="0" err="1"/>
              <a:t>traning</a:t>
            </a:r>
            <a:r>
              <a:rPr lang="de-DE" b="1" dirty="0"/>
              <a:t> </a:t>
            </a:r>
            <a:r>
              <a:rPr lang="de-DE" dirty="0" err="1"/>
              <a:t>employs</a:t>
            </a:r>
            <a:r>
              <a:rPr lang="de-DE" dirty="0"/>
              <a:t> </a:t>
            </a:r>
            <a:r>
              <a:rPr lang="de-DE" dirty="0" err="1"/>
              <a:t>volumentric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L1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and </a:t>
            </a:r>
            <a:r>
              <a:rPr lang="de-DE" dirty="0" err="1"/>
              <a:t>true</a:t>
            </a:r>
            <a:r>
              <a:rPr lang="de-DE" dirty="0"/>
              <a:t> RGB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intensities</a:t>
            </a:r>
            <a:endParaRPr lang="de-DE" dirty="0"/>
          </a:p>
          <a:p>
            <a:r>
              <a:rPr lang="de-DE" b="1" dirty="0"/>
              <a:t>Background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b="1" dirty="0" err="1"/>
              <a:t>lower</a:t>
            </a:r>
            <a:r>
              <a:rPr lang="de-DE" b="1" dirty="0"/>
              <a:t> </a:t>
            </a:r>
            <a:r>
              <a:rPr lang="de-DE" b="1" dirty="0" err="1"/>
              <a:t>weighting</a:t>
            </a:r>
            <a:r>
              <a:rPr lang="de-DE" b="1" dirty="0"/>
              <a:t> </a:t>
            </a:r>
            <a:r>
              <a:rPr lang="de-DE" dirty="0"/>
              <a:t>(0.2)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foreground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(0.8)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pic>
        <p:nvPicPr>
          <p:cNvPr id="6" name="Bildplatzhalter 5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E1DAF605-0DE8-A1F8-9865-80450C06E3E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024" r="3024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B381EF-FA36-6E61-D399-2A8BE994BE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 err="1"/>
              <a:t>Traning</a:t>
            </a:r>
            <a:r>
              <a:rPr lang="de-DE" sz="2800" dirty="0"/>
              <a:t> </a:t>
            </a:r>
            <a:r>
              <a:rPr lang="de-DE" sz="2800" dirty="0" err="1"/>
              <a:t>Strategy</a:t>
            </a:r>
            <a:r>
              <a:rPr lang="de-DE" sz="2800" dirty="0"/>
              <a:t> and Loss </a:t>
            </a:r>
            <a:r>
              <a:rPr lang="de-DE" sz="2800" dirty="0" err="1"/>
              <a:t>Functions</a:t>
            </a:r>
            <a:endParaRPr lang="de-DE" sz="2800" dirty="0"/>
          </a:p>
          <a:p>
            <a:r>
              <a:rPr lang="de-DE" dirty="0"/>
              <a:t>Learning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Field </a:t>
            </a:r>
            <a:r>
              <a:rPr lang="de-DE" dirty="0" err="1"/>
              <a:t>Representations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1C85860-40D6-B276-C847-97F5C9DB1C96}"/>
              </a:ext>
            </a:extLst>
          </p:cNvPr>
          <p:cNvSpPr/>
          <p:nvPr/>
        </p:nvSpPr>
        <p:spPr>
          <a:xfrm>
            <a:off x="309716" y="1201994"/>
            <a:ext cx="5950974" cy="1297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147E63B-3CDC-01A1-BC65-BF7C61491C94}"/>
              </a:ext>
            </a:extLst>
          </p:cNvPr>
          <p:cNvSpPr/>
          <p:nvPr/>
        </p:nvSpPr>
        <p:spPr>
          <a:xfrm>
            <a:off x="457200" y="4417621"/>
            <a:ext cx="574765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23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7A587-C9AF-7944-D0EC-885B786C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7266CFE-ABD7-5F3E-DB3C-909AC5833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nf2vec </a:t>
            </a:r>
            <a:r>
              <a:rPr lang="de-DE" dirty="0" err="1"/>
              <a:t>achieves</a:t>
            </a:r>
            <a:r>
              <a:rPr lang="de-DE" dirty="0"/>
              <a:t> </a:t>
            </a:r>
            <a:r>
              <a:rPr lang="de-DE" dirty="0" err="1"/>
              <a:t>competitive</a:t>
            </a:r>
            <a:r>
              <a:rPr lang="de-DE" dirty="0"/>
              <a:t> </a:t>
            </a:r>
            <a:r>
              <a:rPr lang="de-DE" b="1" dirty="0" err="1"/>
              <a:t>classification</a:t>
            </a:r>
            <a:r>
              <a:rPr lang="de-DE" b="1" dirty="0"/>
              <a:t> </a:t>
            </a:r>
            <a:r>
              <a:rPr lang="de-DE" b="1" dirty="0" err="1"/>
              <a:t>accuracy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ModelNet40 (87.0%), Manifold40(86.3%), and ShapeNet10 (93.0%) </a:t>
            </a:r>
            <a:r>
              <a:rPr lang="de-DE" dirty="0" err="1"/>
              <a:t>datasets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b="1" dirty="0" err="1"/>
              <a:t>unified</a:t>
            </a:r>
            <a:r>
              <a:rPr lang="de-DE" b="1" dirty="0"/>
              <a:t> </a:t>
            </a:r>
            <a:r>
              <a:rPr lang="de-DE" b="1" dirty="0" err="1"/>
              <a:t>processing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different 3D </a:t>
            </a:r>
            <a:r>
              <a:rPr lang="de-DE" dirty="0" err="1"/>
              <a:t>representations</a:t>
            </a:r>
            <a:r>
              <a:rPr lang="de-DE" dirty="0"/>
              <a:t> (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clouds</a:t>
            </a:r>
            <a:r>
              <a:rPr lang="de-DE" dirty="0"/>
              <a:t>, </a:t>
            </a:r>
            <a:r>
              <a:rPr lang="de-DE" dirty="0" err="1"/>
              <a:t>meshes</a:t>
            </a:r>
            <a:r>
              <a:rPr lang="de-DE" dirty="0"/>
              <a:t>, </a:t>
            </a:r>
            <a:r>
              <a:rPr lang="de-DE" dirty="0" err="1"/>
              <a:t>voxels</a:t>
            </a:r>
            <a:r>
              <a:rPr lang="de-DE" dirty="0"/>
              <a:t>)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downstream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r>
              <a:rPr lang="de-DE" dirty="0"/>
              <a:t>.</a:t>
            </a:r>
          </a:p>
          <a:p>
            <a:r>
              <a:rPr lang="de-DE" b="1" dirty="0" err="1"/>
              <a:t>Inference</a:t>
            </a:r>
            <a:r>
              <a:rPr lang="de-DE" b="1" dirty="0"/>
              <a:t> time </a:t>
            </a:r>
            <a:r>
              <a:rPr lang="de-DE" b="1" dirty="0" err="1"/>
              <a:t>remains</a:t>
            </a:r>
            <a:r>
              <a:rPr lang="de-DE" b="1" dirty="0"/>
              <a:t> </a:t>
            </a:r>
            <a:r>
              <a:rPr lang="de-DE" b="1" dirty="0" err="1"/>
              <a:t>constant</a:t>
            </a:r>
            <a:r>
              <a:rPr lang="de-DE" b="1" dirty="0"/>
              <a:t> 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,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advantages</a:t>
            </a:r>
            <a:r>
              <a:rPr lang="de-DE" dirty="0"/>
              <a:t>.</a:t>
            </a:r>
          </a:p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b="1" dirty="0" err="1"/>
              <a:t>retain</a:t>
            </a:r>
            <a:r>
              <a:rPr lang="de-DE" b="1" dirty="0"/>
              <a:t> essential </a:t>
            </a:r>
            <a:r>
              <a:rPr lang="de-DE" b="1" dirty="0" err="1"/>
              <a:t>geometric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discrimitative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.</a:t>
            </a:r>
          </a:p>
        </p:txBody>
      </p:sp>
      <p:pic>
        <p:nvPicPr>
          <p:cNvPr id="6" name="Bildplatzhalter 5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AA035AB7-6DFA-9957-6796-6F2AFF744F1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4982" b="4982"/>
          <a:stretch>
            <a:fillRect/>
          </a:stretch>
        </p:blipFill>
        <p:spPr>
          <a:xfrm>
            <a:off x="602177" y="1814385"/>
            <a:ext cx="5545139" cy="4093589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2FCA3-5D48-54AF-E20F-FE805A897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2800" dirty="0"/>
              <a:t>Experimental Validation – Classification </a:t>
            </a:r>
            <a:r>
              <a:rPr lang="de-DE" sz="2800" dirty="0" err="1"/>
              <a:t>Results</a:t>
            </a:r>
            <a:endParaRPr lang="de-DE" sz="2800" dirty="0"/>
          </a:p>
          <a:p>
            <a:r>
              <a:rPr lang="de-DE" dirty="0"/>
              <a:t>Performance on 3D Shape Understanding Tasks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579751-0053-BE40-648F-5BDCD9A33C8F}"/>
              </a:ext>
            </a:extLst>
          </p:cNvPr>
          <p:cNvSpPr/>
          <p:nvPr/>
        </p:nvSpPr>
        <p:spPr>
          <a:xfrm>
            <a:off x="479323" y="1290484"/>
            <a:ext cx="5722374" cy="1644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F11B8E-1501-1766-1128-24621B9957FC}"/>
              </a:ext>
            </a:extLst>
          </p:cNvPr>
          <p:cNvSpPr/>
          <p:nvPr/>
        </p:nvSpPr>
        <p:spPr>
          <a:xfrm>
            <a:off x="479323" y="4563122"/>
            <a:ext cx="5790848" cy="1344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Spielzeug, Mobiliar enthält.&#10;&#10;KI-generierte Inhalte können fehlerhaft sein.">
            <a:extLst>
              <a:ext uri="{FF2B5EF4-FFF2-40B4-BE49-F238E27FC236}">
                <a16:creationId xmlns:a16="http://schemas.microsoft.com/office/drawing/2014/main" id="{EE9CA625-181D-83CE-16C1-9612C9DD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451" y="1364399"/>
            <a:ext cx="3148590" cy="1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866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4A2A0730-D474-B642-9EC8-245B2B7F7B17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AF5D8605-2613-D24D-AB7D-44425CE5E9EB}" vid="{6D2ACD7B-51E4-3F4D-A883-FB2A0ECC7C6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TU-Berlin-Praesentation-Master-einfarbig-Rot (1)</Template>
  <TotalTime>0</TotalTime>
  <Words>1520</Words>
  <Application>Microsoft Office PowerPoint</Application>
  <PresentationFormat>Breitbild</PresentationFormat>
  <Paragraphs>129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HelveticaNeue Regular</vt:lpstr>
      <vt:lpstr>Symbol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TU-Pseudonym 7684989303537929</dc:creator>
  <cp:lastModifiedBy>Oliver Jan Jarosik</cp:lastModifiedBy>
  <cp:revision>19</cp:revision>
  <cp:lastPrinted>2021-03-24T16:10:50Z</cp:lastPrinted>
  <dcterms:created xsi:type="dcterms:W3CDTF">2023-05-04T12:29:43Z</dcterms:created>
  <dcterms:modified xsi:type="dcterms:W3CDTF">2025-06-03T11:18:24Z</dcterms:modified>
</cp:coreProperties>
</file>